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99999999999999E-2"/>
          <c:y val="0"/>
          <c:w val="0.95416666666666672"/>
          <c:h val="0.84855019685039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6116470</c:v>
                </c:pt>
                <c:pt idx="1">
                  <c:v>6544630</c:v>
                </c:pt>
                <c:pt idx="2">
                  <c:v>6996200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3-4965-A5C6-1E2B375479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451110</c:v>
                </c:pt>
                <c:pt idx="1">
                  <c:v>496230</c:v>
                </c:pt>
                <c:pt idx="2">
                  <c:v>545850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E3-4965-A5C6-1E2B375479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3259870</c:v>
                </c:pt>
                <c:pt idx="1">
                  <c:v>3262470</c:v>
                </c:pt>
                <c:pt idx="2">
                  <c:v>3265080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E3-4965-A5C6-1E2B375479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9542560"/>
        <c:axId val="439539608"/>
      </c:barChart>
      <c:catAx>
        <c:axId val="439542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9539608"/>
        <c:crosses val="autoZero"/>
        <c:auto val="1"/>
        <c:lblAlgn val="ctr"/>
        <c:lblOffset val="100"/>
        <c:noMultiLvlLbl val="0"/>
      </c:catAx>
      <c:valAx>
        <c:axId val="439539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954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0.0625</cdr:x>
      <cdr:y>0.08469</cdr:y>
    </cdr:from>
    <cdr:to>
      <cdr:x>0.075</cdr:x>
      <cdr:y>0.09594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344169"/>
          <a:ext cx="76200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6" y="1571243"/>
            <a:ext cx="3144520" cy="1571625"/>
          </a:xfrm>
          <a:custGeom>
            <a:avLst/>
            <a:gdLst/>
            <a:ahLst/>
            <a:cxnLst/>
            <a:rect l="l" t="t" r="r" b="b"/>
            <a:pathLst>
              <a:path w="3144520" h="1571625">
                <a:moveTo>
                  <a:pt x="2882138" y="0"/>
                </a:moveTo>
                <a:lnTo>
                  <a:pt x="261886" y="0"/>
                </a:lnTo>
                <a:lnTo>
                  <a:pt x="214811" y="4218"/>
                </a:lnTo>
                <a:lnTo>
                  <a:pt x="170504" y="16380"/>
                </a:lnTo>
                <a:lnTo>
                  <a:pt x="129705" y="35748"/>
                </a:lnTo>
                <a:lnTo>
                  <a:pt x="93154" y="61581"/>
                </a:lnTo>
                <a:lnTo>
                  <a:pt x="61591" y="93142"/>
                </a:lnTo>
                <a:lnTo>
                  <a:pt x="35754" y="129690"/>
                </a:lnTo>
                <a:lnTo>
                  <a:pt x="16383" y="170488"/>
                </a:lnTo>
                <a:lnTo>
                  <a:pt x="4219" y="214795"/>
                </a:lnTo>
                <a:lnTo>
                  <a:pt x="0" y="261873"/>
                </a:lnTo>
                <a:lnTo>
                  <a:pt x="0" y="1309369"/>
                </a:lnTo>
                <a:lnTo>
                  <a:pt x="4219" y="1356448"/>
                </a:lnTo>
                <a:lnTo>
                  <a:pt x="16383" y="1400755"/>
                </a:lnTo>
                <a:lnTo>
                  <a:pt x="35754" y="1441553"/>
                </a:lnTo>
                <a:lnTo>
                  <a:pt x="61591" y="1478101"/>
                </a:lnTo>
                <a:lnTo>
                  <a:pt x="93154" y="1509662"/>
                </a:lnTo>
                <a:lnTo>
                  <a:pt x="129705" y="1535495"/>
                </a:lnTo>
                <a:lnTo>
                  <a:pt x="170504" y="1554863"/>
                </a:lnTo>
                <a:lnTo>
                  <a:pt x="214811" y="1567025"/>
                </a:lnTo>
                <a:lnTo>
                  <a:pt x="261886" y="1571243"/>
                </a:lnTo>
                <a:lnTo>
                  <a:pt x="2882138" y="1571243"/>
                </a:lnTo>
                <a:lnTo>
                  <a:pt x="2929216" y="1567025"/>
                </a:lnTo>
                <a:lnTo>
                  <a:pt x="2973523" y="1554863"/>
                </a:lnTo>
                <a:lnTo>
                  <a:pt x="3014321" y="1535495"/>
                </a:lnTo>
                <a:lnTo>
                  <a:pt x="3050869" y="1509662"/>
                </a:lnTo>
                <a:lnTo>
                  <a:pt x="3082430" y="1478101"/>
                </a:lnTo>
                <a:lnTo>
                  <a:pt x="3108263" y="1441553"/>
                </a:lnTo>
                <a:lnTo>
                  <a:pt x="3127631" y="1400755"/>
                </a:lnTo>
                <a:lnTo>
                  <a:pt x="3139793" y="1356448"/>
                </a:lnTo>
                <a:lnTo>
                  <a:pt x="3144012" y="1309369"/>
                </a:lnTo>
                <a:lnTo>
                  <a:pt x="3144012" y="261873"/>
                </a:lnTo>
                <a:lnTo>
                  <a:pt x="3139793" y="214795"/>
                </a:lnTo>
                <a:lnTo>
                  <a:pt x="3127631" y="170488"/>
                </a:lnTo>
                <a:lnTo>
                  <a:pt x="3108263" y="129690"/>
                </a:lnTo>
                <a:lnTo>
                  <a:pt x="3082430" y="93142"/>
                </a:lnTo>
                <a:lnTo>
                  <a:pt x="3050869" y="61581"/>
                </a:lnTo>
                <a:lnTo>
                  <a:pt x="3014321" y="35748"/>
                </a:lnTo>
                <a:lnTo>
                  <a:pt x="2973523" y="16380"/>
                </a:lnTo>
                <a:lnTo>
                  <a:pt x="2929216" y="4218"/>
                </a:lnTo>
                <a:lnTo>
                  <a:pt x="2882138" y="0"/>
                </a:lnTo>
                <a:close/>
              </a:path>
            </a:pathLst>
          </a:custGeom>
          <a:solidFill>
            <a:srgbClr val="EDF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39496" y="1571243"/>
            <a:ext cx="3144520" cy="1571625"/>
          </a:xfrm>
          <a:custGeom>
            <a:avLst/>
            <a:gdLst/>
            <a:ahLst/>
            <a:cxnLst/>
            <a:rect l="l" t="t" r="r" b="b"/>
            <a:pathLst>
              <a:path w="3144520" h="1571625">
                <a:moveTo>
                  <a:pt x="0" y="261873"/>
                </a:moveTo>
                <a:lnTo>
                  <a:pt x="4219" y="214795"/>
                </a:lnTo>
                <a:lnTo>
                  <a:pt x="16383" y="170488"/>
                </a:lnTo>
                <a:lnTo>
                  <a:pt x="35754" y="129690"/>
                </a:lnTo>
                <a:lnTo>
                  <a:pt x="61591" y="93142"/>
                </a:lnTo>
                <a:lnTo>
                  <a:pt x="93154" y="61581"/>
                </a:lnTo>
                <a:lnTo>
                  <a:pt x="129705" y="35748"/>
                </a:lnTo>
                <a:lnTo>
                  <a:pt x="170504" y="16380"/>
                </a:lnTo>
                <a:lnTo>
                  <a:pt x="214811" y="4218"/>
                </a:lnTo>
                <a:lnTo>
                  <a:pt x="261886" y="0"/>
                </a:lnTo>
                <a:lnTo>
                  <a:pt x="2882138" y="0"/>
                </a:lnTo>
                <a:lnTo>
                  <a:pt x="2929216" y="4218"/>
                </a:lnTo>
                <a:lnTo>
                  <a:pt x="2973523" y="16380"/>
                </a:lnTo>
                <a:lnTo>
                  <a:pt x="3014321" y="35748"/>
                </a:lnTo>
                <a:lnTo>
                  <a:pt x="3050869" y="61581"/>
                </a:lnTo>
                <a:lnTo>
                  <a:pt x="3082430" y="93142"/>
                </a:lnTo>
                <a:lnTo>
                  <a:pt x="3108263" y="129690"/>
                </a:lnTo>
                <a:lnTo>
                  <a:pt x="3127631" y="170488"/>
                </a:lnTo>
                <a:lnTo>
                  <a:pt x="3139793" y="214795"/>
                </a:lnTo>
                <a:lnTo>
                  <a:pt x="3144012" y="261873"/>
                </a:lnTo>
                <a:lnTo>
                  <a:pt x="3144012" y="1309369"/>
                </a:lnTo>
                <a:lnTo>
                  <a:pt x="3139793" y="1356448"/>
                </a:lnTo>
                <a:lnTo>
                  <a:pt x="3127631" y="1400755"/>
                </a:lnTo>
                <a:lnTo>
                  <a:pt x="3108263" y="1441553"/>
                </a:lnTo>
                <a:lnTo>
                  <a:pt x="3082430" y="1478101"/>
                </a:lnTo>
                <a:lnTo>
                  <a:pt x="3050869" y="1509662"/>
                </a:lnTo>
                <a:lnTo>
                  <a:pt x="3014321" y="1535495"/>
                </a:lnTo>
                <a:lnTo>
                  <a:pt x="2973523" y="1554863"/>
                </a:lnTo>
                <a:lnTo>
                  <a:pt x="2929216" y="1567025"/>
                </a:lnTo>
                <a:lnTo>
                  <a:pt x="2882138" y="1571243"/>
                </a:lnTo>
                <a:lnTo>
                  <a:pt x="261886" y="1571243"/>
                </a:lnTo>
                <a:lnTo>
                  <a:pt x="214811" y="1567025"/>
                </a:lnTo>
                <a:lnTo>
                  <a:pt x="170504" y="1554863"/>
                </a:lnTo>
                <a:lnTo>
                  <a:pt x="129705" y="1535495"/>
                </a:lnTo>
                <a:lnTo>
                  <a:pt x="93154" y="1509662"/>
                </a:lnTo>
                <a:lnTo>
                  <a:pt x="61591" y="1478101"/>
                </a:lnTo>
                <a:lnTo>
                  <a:pt x="35754" y="1441553"/>
                </a:lnTo>
                <a:lnTo>
                  <a:pt x="16383" y="1400755"/>
                </a:lnTo>
                <a:lnTo>
                  <a:pt x="4219" y="1356448"/>
                </a:lnTo>
                <a:lnTo>
                  <a:pt x="0" y="1309369"/>
                </a:lnTo>
                <a:lnTo>
                  <a:pt x="0" y="261873"/>
                </a:lnTo>
                <a:close/>
              </a:path>
            </a:pathLst>
          </a:custGeom>
          <a:ln w="15240">
            <a:solidFill>
              <a:srgbClr val="04B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6558" y="17475"/>
            <a:ext cx="6710883" cy="149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2656" y="2298014"/>
            <a:ext cx="8698687" cy="3599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peschanovskoe-adm.r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"/>
            <a:ext cx="9144000" cy="68572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290309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812">
            <a:solidFill>
              <a:srgbClr val="148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7311" y="300188"/>
            <a:ext cx="8525690" cy="84899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БЮДЖЕТ</a:t>
            </a:r>
            <a:r>
              <a:rPr sz="5400" spc="33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5400" spc="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ДЛЯ</a:t>
            </a:r>
            <a:r>
              <a:rPr sz="5400" spc="33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5400" spc="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ГРАЖДАН</a:t>
            </a:r>
            <a:endParaRPr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222657" y="1149182"/>
            <a:ext cx="8698687" cy="4346703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09220" algn="ctr"/>
            <a:endParaRPr lang="ru-RU" sz="800" spc="16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220" algn="ctr"/>
            <a:r>
              <a:rPr lang="ru-RU" sz="4000" spc="16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образования</a:t>
            </a:r>
          </a:p>
          <a:p>
            <a:pPr marL="109220" algn="ctr"/>
            <a:r>
              <a:rPr lang="ru-RU" sz="4000" spc="16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Песчановское</a:t>
            </a:r>
            <a:r>
              <a:rPr lang="ru-RU" sz="4000" spc="29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spc="14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</a:t>
            </a:r>
          </a:p>
          <a:p>
            <a:pPr marL="121920" marR="5080" algn="ctr">
              <a:spcBef>
                <a:spcPts val="450"/>
              </a:spcBef>
            </a:pPr>
            <a:r>
              <a:rPr lang="ru-RU" sz="4000" spc="17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spc="17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оселение</a:t>
            </a:r>
            <a:r>
              <a:rPr lang="ru-RU" sz="4000" spc="3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spc="1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4000" spc="1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ахчисарайского </a:t>
            </a:r>
            <a:r>
              <a:rPr lang="ru-RU" sz="4000" spc="-88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spc="8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</a:t>
            </a:r>
            <a:r>
              <a:rPr lang="ru-RU" sz="4000" spc="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spc="16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4000" spc="16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еспублики</a:t>
            </a:r>
            <a:r>
              <a:rPr lang="ru-RU" sz="4000" spc="35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</a:t>
            </a:r>
            <a:r>
              <a:rPr lang="ru-RU" sz="4000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рым</a:t>
            </a:r>
          </a:p>
          <a:p>
            <a:pPr marL="109220" marR="22860" algn="ctr">
              <a:spcBef>
                <a:spcPts val="2675"/>
              </a:spcBef>
            </a:pPr>
            <a:r>
              <a:rPr lang="ru-RU" sz="4000" spc="9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4000" spc="37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ru-RU" sz="4000" spc="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spc="4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r>
              <a:rPr lang="ru-RU" sz="4000" spc="38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000" spc="3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spc="1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плановый</a:t>
            </a:r>
            <a:r>
              <a:rPr lang="ru-RU" sz="4000" spc="3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</a:t>
            </a: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220" marR="132080" algn="ctr"/>
            <a:r>
              <a:rPr lang="ru-RU" sz="4000" spc="17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2023-2024</a:t>
            </a:r>
            <a:r>
              <a:rPr lang="ru-RU" sz="4000" spc="3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spc="10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7394" y="103378"/>
            <a:ext cx="6953250" cy="68262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 indent="275590">
              <a:lnSpc>
                <a:spcPct val="79600"/>
              </a:lnSpc>
              <a:spcBef>
                <a:spcPts val="685"/>
              </a:spcBef>
            </a:pPr>
            <a:r>
              <a:rPr sz="2400" dirty="0">
                <a:solidFill>
                  <a:srgbClr val="0C0C0C"/>
                </a:solidFill>
              </a:rPr>
              <a:t>РАСХОДНАЯ</a:t>
            </a:r>
            <a:r>
              <a:rPr sz="2400" spc="5" dirty="0">
                <a:solidFill>
                  <a:srgbClr val="0C0C0C"/>
                </a:solidFill>
              </a:rPr>
              <a:t> </a:t>
            </a:r>
            <a:r>
              <a:rPr sz="2400" spc="45" dirty="0">
                <a:solidFill>
                  <a:srgbClr val="0C0C0C"/>
                </a:solidFill>
              </a:rPr>
              <a:t>ЧАСТЬ </a:t>
            </a:r>
            <a:r>
              <a:rPr sz="2400" spc="35" dirty="0">
                <a:solidFill>
                  <a:srgbClr val="0C0C0C"/>
                </a:solidFill>
              </a:rPr>
              <a:t>БЮДЖЕТА </a:t>
            </a:r>
            <a:r>
              <a:rPr sz="2400" dirty="0">
                <a:solidFill>
                  <a:srgbClr val="0C0C0C"/>
                </a:solidFill>
              </a:rPr>
              <a:t>В</a:t>
            </a:r>
            <a:r>
              <a:rPr sz="2400" spc="5" dirty="0">
                <a:solidFill>
                  <a:srgbClr val="0C0C0C"/>
                </a:solidFill>
              </a:rPr>
              <a:t> </a:t>
            </a:r>
            <a:r>
              <a:rPr sz="2400" spc="25" dirty="0">
                <a:solidFill>
                  <a:srgbClr val="0C0C0C"/>
                </a:solidFill>
              </a:rPr>
              <a:t>РАЗРЕЗЕ </a:t>
            </a:r>
            <a:r>
              <a:rPr sz="2400" spc="30" dirty="0">
                <a:solidFill>
                  <a:srgbClr val="0C0C0C"/>
                </a:solidFill>
              </a:rPr>
              <a:t> </a:t>
            </a:r>
            <a:r>
              <a:rPr sz="2400" spc="70" dirty="0">
                <a:solidFill>
                  <a:srgbClr val="0C0C0C"/>
                </a:solidFill>
              </a:rPr>
              <a:t>ФУНКЦИОНАЛЬНОЙ</a:t>
            </a:r>
            <a:r>
              <a:rPr sz="2400" spc="250" dirty="0">
                <a:solidFill>
                  <a:srgbClr val="0C0C0C"/>
                </a:solidFill>
              </a:rPr>
              <a:t> </a:t>
            </a:r>
            <a:r>
              <a:rPr sz="2400" spc="70" dirty="0">
                <a:solidFill>
                  <a:srgbClr val="0C0C0C"/>
                </a:solidFill>
              </a:rPr>
              <a:t>СТРУКТУРЫ</a:t>
            </a:r>
            <a:r>
              <a:rPr sz="2400" spc="240" dirty="0">
                <a:solidFill>
                  <a:srgbClr val="0C0C0C"/>
                </a:solidFill>
              </a:rPr>
              <a:t> </a:t>
            </a:r>
            <a:r>
              <a:rPr sz="2400" spc="-15" dirty="0">
                <a:solidFill>
                  <a:srgbClr val="0C0C0C"/>
                </a:solidFill>
              </a:rPr>
              <a:t>РАСХОДОВ</a:t>
            </a:r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-6350" y="714629"/>
            <a:ext cx="9156700" cy="6078220"/>
            <a:chOff x="-6350" y="714629"/>
            <a:chExt cx="9156700" cy="6078220"/>
          </a:xfrm>
        </p:grpSpPr>
        <p:sp>
          <p:nvSpPr>
            <p:cNvPr id="6" name="object 6"/>
            <p:cNvSpPr/>
            <p:nvPr/>
          </p:nvSpPr>
          <p:spPr>
            <a:xfrm>
              <a:off x="2428875" y="714629"/>
              <a:ext cx="5960110" cy="6078220"/>
            </a:xfrm>
            <a:custGeom>
              <a:avLst/>
              <a:gdLst/>
              <a:ahLst/>
              <a:cxnLst/>
              <a:rect l="l" t="t" r="r" b="b"/>
              <a:pathLst>
                <a:path w="5960109" h="6078220">
                  <a:moveTo>
                    <a:pt x="0" y="0"/>
                  </a:moveTo>
                  <a:lnTo>
                    <a:pt x="0" y="6078208"/>
                  </a:lnTo>
                </a:path>
                <a:path w="5960109" h="6078220">
                  <a:moveTo>
                    <a:pt x="1571625" y="0"/>
                  </a:moveTo>
                  <a:lnTo>
                    <a:pt x="1571625" y="6078208"/>
                  </a:lnTo>
                </a:path>
                <a:path w="5960109" h="6078220">
                  <a:moveTo>
                    <a:pt x="2286000" y="0"/>
                  </a:moveTo>
                  <a:lnTo>
                    <a:pt x="2286000" y="6078208"/>
                  </a:lnTo>
                </a:path>
                <a:path w="5960109" h="6078220">
                  <a:moveTo>
                    <a:pt x="3799332" y="0"/>
                  </a:moveTo>
                  <a:lnTo>
                    <a:pt x="3799332" y="6078208"/>
                  </a:lnTo>
                </a:path>
                <a:path w="5960109" h="6078220">
                  <a:moveTo>
                    <a:pt x="4447413" y="0"/>
                  </a:moveTo>
                  <a:lnTo>
                    <a:pt x="4447413" y="6078208"/>
                  </a:lnTo>
                </a:path>
                <a:path w="5960109" h="6078220">
                  <a:moveTo>
                    <a:pt x="5959602" y="0"/>
                  </a:moveTo>
                  <a:lnTo>
                    <a:pt x="5959602" y="6078208"/>
                  </a:lnTo>
                </a:path>
              </a:pathLst>
            </a:custGeom>
            <a:ln w="12700">
              <a:solidFill>
                <a:srgbClr val="6FA0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080388"/>
              <a:ext cx="9144000" cy="5072380"/>
            </a:xfrm>
            <a:custGeom>
              <a:avLst/>
              <a:gdLst/>
              <a:ahLst/>
              <a:cxnLst/>
              <a:rect l="l" t="t" r="r" b="b"/>
              <a:pathLst>
                <a:path w="9144000" h="5072380">
                  <a:moveTo>
                    <a:pt x="9144000" y="5059667"/>
                  </a:moveTo>
                  <a:lnTo>
                    <a:pt x="0" y="5059667"/>
                  </a:lnTo>
                  <a:lnTo>
                    <a:pt x="0" y="5072367"/>
                  </a:lnTo>
                  <a:lnTo>
                    <a:pt x="9144000" y="5072367"/>
                  </a:lnTo>
                  <a:lnTo>
                    <a:pt x="9144000" y="5059667"/>
                  </a:lnTo>
                  <a:close/>
                </a:path>
                <a:path w="9144000" h="5072380">
                  <a:moveTo>
                    <a:pt x="9144000" y="4419600"/>
                  </a:moveTo>
                  <a:lnTo>
                    <a:pt x="0" y="4419600"/>
                  </a:lnTo>
                  <a:lnTo>
                    <a:pt x="0" y="4432300"/>
                  </a:lnTo>
                  <a:lnTo>
                    <a:pt x="9144000" y="4432300"/>
                  </a:lnTo>
                  <a:lnTo>
                    <a:pt x="9144000" y="4419600"/>
                  </a:lnTo>
                  <a:close/>
                </a:path>
                <a:path w="9144000" h="5072380">
                  <a:moveTo>
                    <a:pt x="9144000" y="3840480"/>
                  </a:moveTo>
                  <a:lnTo>
                    <a:pt x="0" y="3840480"/>
                  </a:lnTo>
                  <a:lnTo>
                    <a:pt x="0" y="3853180"/>
                  </a:lnTo>
                  <a:lnTo>
                    <a:pt x="9144000" y="3853180"/>
                  </a:lnTo>
                  <a:lnTo>
                    <a:pt x="9144000" y="3840480"/>
                  </a:lnTo>
                  <a:close/>
                </a:path>
                <a:path w="9144000" h="5072380">
                  <a:moveTo>
                    <a:pt x="9144000" y="3474720"/>
                  </a:moveTo>
                  <a:lnTo>
                    <a:pt x="0" y="3474720"/>
                  </a:lnTo>
                  <a:lnTo>
                    <a:pt x="0" y="3487420"/>
                  </a:lnTo>
                  <a:lnTo>
                    <a:pt x="9144000" y="3487420"/>
                  </a:lnTo>
                  <a:lnTo>
                    <a:pt x="9144000" y="3474720"/>
                  </a:lnTo>
                  <a:close/>
                </a:path>
                <a:path w="9144000" h="5072380">
                  <a:moveTo>
                    <a:pt x="9144000" y="2834640"/>
                  </a:moveTo>
                  <a:lnTo>
                    <a:pt x="0" y="2834640"/>
                  </a:lnTo>
                  <a:lnTo>
                    <a:pt x="0" y="2847340"/>
                  </a:lnTo>
                  <a:lnTo>
                    <a:pt x="9144000" y="2847340"/>
                  </a:lnTo>
                  <a:lnTo>
                    <a:pt x="9144000" y="2834640"/>
                  </a:lnTo>
                  <a:close/>
                </a:path>
                <a:path w="9144000" h="5072380">
                  <a:moveTo>
                    <a:pt x="9144000" y="1920240"/>
                  </a:moveTo>
                  <a:lnTo>
                    <a:pt x="0" y="1920240"/>
                  </a:lnTo>
                  <a:lnTo>
                    <a:pt x="0" y="1932940"/>
                  </a:lnTo>
                  <a:lnTo>
                    <a:pt x="9144000" y="1932940"/>
                  </a:lnTo>
                  <a:lnTo>
                    <a:pt x="9144000" y="1920240"/>
                  </a:lnTo>
                  <a:close/>
                </a:path>
                <a:path w="9144000" h="5072380">
                  <a:moveTo>
                    <a:pt x="9144000" y="1280160"/>
                  </a:moveTo>
                  <a:lnTo>
                    <a:pt x="0" y="1280160"/>
                  </a:lnTo>
                  <a:lnTo>
                    <a:pt x="0" y="1292860"/>
                  </a:lnTo>
                  <a:lnTo>
                    <a:pt x="9144000" y="1292860"/>
                  </a:lnTo>
                  <a:lnTo>
                    <a:pt x="9144000" y="1280160"/>
                  </a:lnTo>
                  <a:close/>
                </a:path>
                <a:path w="9144000" h="5072380">
                  <a:moveTo>
                    <a:pt x="9144000" y="640080"/>
                  </a:moveTo>
                  <a:lnTo>
                    <a:pt x="0" y="640080"/>
                  </a:lnTo>
                  <a:lnTo>
                    <a:pt x="0" y="652780"/>
                  </a:lnTo>
                  <a:lnTo>
                    <a:pt x="9144000" y="652780"/>
                  </a:lnTo>
                  <a:lnTo>
                    <a:pt x="9144000" y="640080"/>
                  </a:lnTo>
                  <a:close/>
                </a:path>
                <a:path w="9144000" h="5072380">
                  <a:moveTo>
                    <a:pt x="9144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F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14629"/>
              <a:ext cx="9144000" cy="6078220"/>
            </a:xfrm>
            <a:custGeom>
              <a:avLst/>
              <a:gdLst/>
              <a:ahLst/>
              <a:cxnLst/>
              <a:rect l="l" t="t" r="r" b="b"/>
              <a:pathLst>
                <a:path w="9144000" h="6078220">
                  <a:moveTo>
                    <a:pt x="0" y="0"/>
                  </a:moveTo>
                  <a:lnTo>
                    <a:pt x="0" y="6078208"/>
                  </a:lnTo>
                </a:path>
                <a:path w="9144000" h="6078220">
                  <a:moveTo>
                    <a:pt x="9144000" y="0"/>
                  </a:moveTo>
                  <a:lnTo>
                    <a:pt x="9144000" y="6078208"/>
                  </a:lnTo>
                </a:path>
              </a:pathLst>
            </a:custGeom>
            <a:ln w="12700">
              <a:solidFill>
                <a:srgbClr val="6FA0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14628"/>
              <a:ext cx="9144000" cy="6078220"/>
            </a:xfrm>
            <a:custGeom>
              <a:avLst/>
              <a:gdLst/>
              <a:ahLst/>
              <a:cxnLst/>
              <a:rect l="l" t="t" r="r" b="b"/>
              <a:pathLst>
                <a:path w="9144000" h="6078220">
                  <a:moveTo>
                    <a:pt x="9144000" y="6065520"/>
                  </a:moveTo>
                  <a:lnTo>
                    <a:pt x="0" y="6065520"/>
                  </a:lnTo>
                  <a:lnTo>
                    <a:pt x="0" y="6078220"/>
                  </a:lnTo>
                  <a:lnTo>
                    <a:pt x="9144000" y="6078220"/>
                  </a:lnTo>
                  <a:lnTo>
                    <a:pt x="9144000" y="6065520"/>
                  </a:lnTo>
                  <a:close/>
                </a:path>
                <a:path w="9144000" h="6078220">
                  <a:moveTo>
                    <a:pt x="9144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F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739" y="746505"/>
            <a:ext cx="73602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41575" algn="l"/>
                <a:tab pos="4013200" algn="l"/>
                <a:tab pos="4728210" algn="l"/>
                <a:tab pos="6241415" algn="l"/>
                <a:tab pos="6889750" algn="l"/>
              </a:tabLst>
            </a:pPr>
            <a:r>
              <a:rPr sz="1800" b="1" dirty="0">
                <a:latin typeface="Times New Roman"/>
                <a:cs typeface="Times New Roman"/>
              </a:rPr>
              <a:t>Наимен</a:t>
            </a:r>
            <a:r>
              <a:rPr sz="1800" b="1" spc="-55" dirty="0">
                <a:latin typeface="Times New Roman"/>
                <a:cs typeface="Times New Roman"/>
              </a:rPr>
              <a:t>о</a:t>
            </a:r>
            <a:r>
              <a:rPr sz="1800" b="1" spc="-5" dirty="0">
                <a:latin typeface="Times New Roman"/>
                <a:cs typeface="Times New Roman"/>
              </a:rPr>
              <a:t>ван</a:t>
            </a:r>
            <a:r>
              <a:rPr sz="1800" b="1" spc="-10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е	</a:t>
            </a:r>
            <a:r>
              <a:rPr sz="1800" b="1" dirty="0" smtClean="0">
                <a:latin typeface="Times New Roman"/>
                <a:cs typeface="Times New Roman"/>
              </a:rPr>
              <a:t>202</a:t>
            </a:r>
            <a:r>
              <a:rPr lang="ru-RU" sz="1800" b="1" dirty="0" smtClean="0">
                <a:latin typeface="Times New Roman"/>
                <a:cs typeface="Times New Roman"/>
              </a:rPr>
              <a:t>2</a:t>
            </a:r>
            <a:r>
              <a:rPr sz="1800" b="1" dirty="0">
                <a:latin typeface="Times New Roman"/>
                <a:cs typeface="Times New Roman"/>
              </a:rPr>
              <a:t>	%	</a:t>
            </a:r>
            <a:r>
              <a:rPr sz="1800" b="1" dirty="0" smtClean="0">
                <a:latin typeface="Times New Roman"/>
                <a:cs typeface="Times New Roman"/>
              </a:rPr>
              <a:t>202</a:t>
            </a:r>
            <a:r>
              <a:rPr lang="ru-RU" sz="1800" b="1" dirty="0" smtClean="0">
                <a:latin typeface="Times New Roman"/>
                <a:cs typeface="Times New Roman"/>
              </a:rPr>
              <a:t>3</a:t>
            </a:r>
            <a:r>
              <a:rPr sz="1800" b="1" dirty="0">
                <a:latin typeface="Times New Roman"/>
                <a:cs typeface="Times New Roman"/>
              </a:rPr>
              <a:t>	%	</a:t>
            </a:r>
            <a:r>
              <a:rPr sz="1800" b="1" dirty="0" smtClean="0">
                <a:latin typeface="Times New Roman"/>
                <a:cs typeface="Times New Roman"/>
              </a:rPr>
              <a:t>202</a:t>
            </a:r>
            <a:r>
              <a:rPr lang="ru-RU" sz="1800" b="1" dirty="0" smtClean="0">
                <a:latin typeface="Times New Roman"/>
                <a:cs typeface="Times New Roman"/>
              </a:rPr>
              <a:t>4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68614" y="746505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68614" y="1111961"/>
            <a:ext cx="5410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27,73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68614" y="1752727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0,43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1111961"/>
            <a:ext cx="594233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41575" algn="l"/>
                <a:tab pos="4013200" algn="l"/>
                <a:tab pos="4728210" algn="l"/>
              </a:tabLst>
            </a:pPr>
            <a:r>
              <a:rPr sz="1800" spc="-10" dirty="0">
                <a:latin typeface="Times New Roman"/>
                <a:cs typeface="Times New Roman"/>
              </a:rPr>
              <a:t>Общегосударственные	</a:t>
            </a:r>
            <a:r>
              <a:rPr lang="ru-RU" sz="1800" dirty="0" smtClean="0">
                <a:latin typeface="Times New Roman"/>
                <a:cs typeface="Times New Roman"/>
              </a:rPr>
              <a:t>6405254,00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lang="ru-RU" sz="1800" dirty="0" smtClean="0">
                <a:latin typeface="Times New Roman"/>
                <a:cs typeface="Times New Roman"/>
              </a:rPr>
              <a:t>29,28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lang="ru-RU" sz="1800" dirty="0" smtClean="0">
                <a:latin typeface="Times New Roman"/>
                <a:cs typeface="Times New Roman"/>
              </a:rPr>
              <a:t>6508216,00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вопросы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2441575" algn="l"/>
                <a:tab pos="4013200" algn="l"/>
                <a:tab pos="4728210" algn="l"/>
              </a:tabLst>
            </a:pPr>
            <a:r>
              <a:rPr sz="1800" spc="-5" dirty="0">
                <a:latin typeface="Times New Roman"/>
                <a:cs typeface="Times New Roman"/>
              </a:rPr>
              <a:t>Национальная	</a:t>
            </a:r>
            <a:r>
              <a:rPr lang="ru-RU" sz="1800" dirty="0" smtClean="0">
                <a:latin typeface="Times New Roman"/>
                <a:cs typeface="Times New Roman"/>
              </a:rPr>
              <a:t>92205,00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lang="ru-RU" sz="1800" dirty="0" smtClean="0">
                <a:latin typeface="Times New Roman"/>
                <a:cs typeface="Times New Roman"/>
              </a:rPr>
              <a:t>0,44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lang="ru-RU" sz="1800" dirty="0" smtClean="0">
                <a:latin typeface="Times New Roman"/>
                <a:cs typeface="Times New Roman"/>
              </a:rPr>
              <a:t>98230,00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оборона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2441575" algn="l"/>
                <a:tab pos="4013200" algn="l"/>
                <a:tab pos="4728210" algn="l"/>
              </a:tabLst>
            </a:pPr>
            <a:r>
              <a:rPr sz="1800" spc="-5" dirty="0">
                <a:latin typeface="Times New Roman"/>
                <a:cs typeface="Times New Roman"/>
              </a:rPr>
              <a:t>Национальная	</a:t>
            </a:r>
            <a:r>
              <a:rPr lang="ru-RU" sz="1800" spc="-5" dirty="0" smtClean="0">
                <a:latin typeface="Times New Roman"/>
                <a:cs typeface="Times New Roman"/>
              </a:rPr>
              <a:t>2000000,00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lang="ru-RU" sz="1800" dirty="0" smtClean="0">
                <a:latin typeface="Times New Roman"/>
                <a:cs typeface="Times New Roman"/>
              </a:rPr>
              <a:t>9,14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lang="ru-RU" sz="1800" dirty="0" smtClean="0">
                <a:latin typeface="Times New Roman"/>
                <a:cs typeface="Times New Roman"/>
              </a:rPr>
              <a:t>2</a:t>
            </a:r>
            <a:r>
              <a:rPr sz="1800" spc="-5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000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000,00</a:t>
            </a: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экономика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68614" y="2393060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8,38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39" y="3033140"/>
            <a:ext cx="14249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Жилищно-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мм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2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е  </a:t>
            </a:r>
            <a:r>
              <a:rPr sz="1800" spc="-15" dirty="0">
                <a:latin typeface="Times New Roman"/>
                <a:cs typeface="Times New Roman"/>
              </a:rPr>
              <a:t>хозяйство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07995" y="3033140"/>
            <a:ext cx="3512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4325" algn="l"/>
                <a:tab pos="2298700" algn="l"/>
              </a:tabLst>
            </a:pPr>
            <a:r>
              <a:rPr lang="ru-RU" sz="1800" dirty="0" smtClean="0">
                <a:latin typeface="Times New Roman"/>
                <a:cs typeface="Times New Roman"/>
              </a:rPr>
              <a:t>12302677,00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lang="ru-RU" sz="1800" dirty="0" smtClean="0">
                <a:latin typeface="Times New Roman"/>
                <a:cs typeface="Times New Roman"/>
              </a:rPr>
              <a:t>56,24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lang="ru-RU" sz="1800" dirty="0" smtClean="0">
                <a:latin typeface="Times New Roman"/>
                <a:cs typeface="Times New Roman"/>
              </a:rPr>
              <a:t>17988980,50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07963" y="1111961"/>
            <a:ext cx="1875155" cy="2257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0400" algn="l"/>
              </a:tabLst>
            </a:pPr>
            <a:r>
              <a:rPr lang="ru-RU" sz="1800" dirty="0" smtClean="0">
                <a:latin typeface="Times New Roman"/>
                <a:cs typeface="Times New Roman"/>
              </a:rPr>
              <a:t>23,05</a:t>
            </a:r>
            <a:r>
              <a:rPr sz="1800" dirty="0" smtClean="0">
                <a:latin typeface="Times New Roman"/>
                <a:cs typeface="Times New Roman"/>
              </a:rPr>
              <a:t>	</a:t>
            </a:r>
            <a:r>
              <a:rPr lang="ru-RU" sz="1800" dirty="0" smtClean="0">
                <a:latin typeface="Times New Roman"/>
                <a:cs typeface="Times New Roman"/>
              </a:rPr>
              <a:t>6615306,00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660400" algn="l"/>
              </a:tabLst>
            </a:pPr>
            <a:r>
              <a:rPr lang="ru-RU" sz="1800" dirty="0" smtClean="0">
                <a:latin typeface="Times New Roman"/>
                <a:cs typeface="Times New Roman"/>
              </a:rPr>
              <a:t>0,35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lang="ru-RU" sz="1800" dirty="0" smtClean="0">
                <a:latin typeface="Times New Roman"/>
                <a:cs typeface="Times New Roman"/>
              </a:rPr>
              <a:t>101510,00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60400" algn="l"/>
              </a:tabLst>
            </a:pPr>
            <a:r>
              <a:rPr lang="ru-RU" sz="1800" dirty="0" smtClean="0">
                <a:latin typeface="Times New Roman"/>
                <a:cs typeface="Times New Roman"/>
              </a:rPr>
              <a:t>7,08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lang="ru-RU" sz="1800" dirty="0" smtClean="0">
                <a:latin typeface="Times New Roman"/>
                <a:cs typeface="Times New Roman"/>
              </a:rPr>
              <a:t>2</a:t>
            </a:r>
            <a:r>
              <a:rPr sz="1800" spc="-6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000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000,00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60400" algn="l"/>
              </a:tabLst>
            </a:pPr>
            <a:r>
              <a:rPr lang="ru-RU" sz="1800" dirty="0" smtClean="0">
                <a:latin typeface="Times New Roman"/>
                <a:cs typeface="Times New Roman"/>
              </a:rPr>
              <a:t>63,71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lang="ru-RU" sz="1800" dirty="0" smtClean="0">
                <a:latin typeface="Times New Roman"/>
                <a:cs typeface="Times New Roman"/>
              </a:rPr>
              <a:t>12878024,50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68614" y="3033140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53,98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39" y="3947921"/>
            <a:ext cx="1619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Times New Roman"/>
                <a:cs typeface="Times New Roman"/>
              </a:rPr>
              <a:t>К</a:t>
            </a:r>
            <a:r>
              <a:rPr sz="1800" spc="-6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80" dirty="0">
                <a:latin typeface="Times New Roman"/>
                <a:cs typeface="Times New Roman"/>
              </a:rPr>
              <a:t>ь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ра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кинематография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07995" y="3947921"/>
            <a:ext cx="105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400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000,00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079875" y="3947921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1,83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94630" y="3947921"/>
            <a:ext cx="105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400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000,00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07963" y="3947921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1,42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56297" y="3947921"/>
            <a:ext cx="105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400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000,00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68614" y="3947921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1,68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4588002"/>
            <a:ext cx="2146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Социальная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политика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07995" y="4588002"/>
            <a:ext cx="105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472974,00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79875" y="4588002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2,16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94630" y="4588002"/>
            <a:ext cx="105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472974,00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07963" y="4588002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1,67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56297" y="4588002"/>
            <a:ext cx="105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latin typeface="Times New Roman"/>
                <a:cs typeface="Times New Roman"/>
              </a:rPr>
              <a:t>472974,00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68614" y="4588002"/>
            <a:ext cx="42608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latin typeface="Times New Roman"/>
                <a:cs typeface="Times New Roman"/>
              </a:rPr>
              <a:t>1,</a:t>
            </a:r>
            <a:r>
              <a:rPr lang="ru-RU" sz="1800" dirty="0" smtClean="0">
                <a:latin typeface="Times New Roman"/>
                <a:cs typeface="Times New Roman"/>
              </a:rPr>
              <a:t>98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739" y="4955540"/>
            <a:ext cx="20466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latin typeface="Times New Roman"/>
                <a:cs typeface="Times New Roman"/>
              </a:rPr>
              <a:t>Условно </a:t>
            </a:r>
            <a:r>
              <a:rPr sz="1600" spc="-5" dirty="0">
                <a:latin typeface="Times New Roman"/>
                <a:cs typeface="Times New Roman"/>
              </a:rPr>
              <a:t>утвержденные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расходы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94630" y="4954016"/>
            <a:ext cx="105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568354,50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07963" y="4954016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2,01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56296" y="4954016"/>
            <a:ext cx="11592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1187660,50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68614" y="4954016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4,98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739" y="5533135"/>
            <a:ext cx="2263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Физическая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культура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спорт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07995" y="5533135"/>
            <a:ext cx="105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200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000,00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079875" y="5533135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0,91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94630" y="5533135"/>
            <a:ext cx="105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200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000,00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07963" y="5533135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0,71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56297" y="5533135"/>
            <a:ext cx="105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200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000,00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68614" y="5533135"/>
            <a:ext cx="417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0,84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739" y="6173520"/>
            <a:ext cx="1510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Всего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расходов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бюджета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07995" y="6173520"/>
            <a:ext cx="1340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21876110,00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79875" y="6173520"/>
            <a:ext cx="205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7075" algn="l"/>
              </a:tabLst>
            </a:pPr>
            <a:r>
              <a:rPr sz="1800" dirty="0">
                <a:latin typeface="Times New Roman"/>
                <a:cs typeface="Times New Roman"/>
              </a:rPr>
              <a:t>100	</a:t>
            </a:r>
            <a:r>
              <a:rPr lang="ru-RU" sz="1800" dirty="0" smtClean="0">
                <a:latin typeface="Times New Roman"/>
                <a:cs typeface="Times New Roman"/>
              </a:rPr>
              <a:t>28236755,00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07963" y="6173520"/>
            <a:ext cx="2529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0400" algn="l"/>
                <a:tab pos="2172970" algn="l"/>
              </a:tabLst>
            </a:pPr>
            <a:r>
              <a:rPr sz="1800" dirty="0">
                <a:latin typeface="Times New Roman"/>
                <a:cs typeface="Times New Roman"/>
              </a:rPr>
              <a:t>100	</a:t>
            </a:r>
            <a:r>
              <a:rPr lang="ru-RU" sz="1800" dirty="0" smtClean="0">
                <a:latin typeface="Times New Roman"/>
                <a:cs typeface="Times New Roman"/>
              </a:rPr>
              <a:t>23855475,00</a:t>
            </a:r>
            <a:r>
              <a:rPr sz="1800" dirty="0">
                <a:latin typeface="Times New Roman"/>
                <a:cs typeface="Times New Roman"/>
              </a:rPr>
              <a:t>	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85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253060"/>
            <a:ext cx="115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C0C0C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163" y="324273"/>
            <a:ext cx="882015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Структура </a:t>
            </a:r>
            <a:r>
              <a:rPr sz="2800" b="1" spc="-30" dirty="0">
                <a:solidFill>
                  <a:schemeClr val="bg1"/>
                </a:solidFill>
                <a:latin typeface="Times New Roman"/>
                <a:cs typeface="Times New Roman"/>
              </a:rPr>
              <a:t>расходов</a:t>
            </a:r>
            <a:r>
              <a:rPr sz="28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бюджета</a:t>
            </a:r>
            <a:r>
              <a:rPr sz="28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r>
              <a:rPr sz="2800" b="1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 err="1">
                <a:solidFill>
                  <a:schemeClr val="bg1"/>
                </a:solidFill>
                <a:latin typeface="Times New Roman"/>
                <a:cs typeface="Times New Roman"/>
              </a:rPr>
              <a:t>главным</a:t>
            </a:r>
            <a:r>
              <a:rPr sz="2800" b="1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распорядителям</a:t>
            </a:r>
            <a:r>
              <a:rPr lang="ru-RU" sz="28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бюджетных средств</a:t>
            </a:r>
            <a:endParaRPr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112209"/>
              </p:ext>
            </p:extLst>
          </p:nvPr>
        </p:nvGraphicFramePr>
        <p:xfrm>
          <a:off x="-6350" y="826769"/>
          <a:ext cx="9144000" cy="3895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7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1CADE3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CADE3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407">
                <a:tc rowSpan="2" gridSpan="2">
                  <a:txBody>
                    <a:bodyPr/>
                    <a:lstStyle/>
                    <a:p>
                      <a:pPr marL="91440" marR="16903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главного </a:t>
                      </a:r>
                      <a:r>
                        <a:rPr sz="1800" b="1" spc="-434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распорядителя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бюджетных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средств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Объем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D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27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 gridSpan="2">
                  <a:txBody>
                    <a:bodyPr/>
                    <a:lstStyle/>
                    <a:p>
                      <a:pPr marL="91440" marR="1212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Администрация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Песчановского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сельского </a:t>
                      </a:r>
                      <a:r>
                        <a:rPr sz="1800" spc="-434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поселения</a:t>
                      </a:r>
                      <a:r>
                        <a:rPr sz="1800" spc="4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Бахчисарайского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района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Республики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Крым</a:t>
                      </a: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21876110,00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28236755,00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23855475,00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Итого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21876110,00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28236755,00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23855475,00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45719" cy="3233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0148" y="233933"/>
            <a:ext cx="8081009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СОЦИАЛЬНАЯ</a:t>
            </a:r>
            <a:r>
              <a:rPr sz="3200" spc="-65" dirty="0"/>
              <a:t> </a:t>
            </a:r>
            <a:r>
              <a:rPr sz="3200" spc="-20" dirty="0"/>
              <a:t>ПОЛИТИКА</a:t>
            </a:r>
            <a:endParaRPr sz="3200"/>
          </a:p>
          <a:p>
            <a:pPr marL="12700" marR="5080" algn="ctr">
              <a:lnSpc>
                <a:spcPct val="100000"/>
              </a:lnSpc>
              <a:spcBef>
                <a:spcPts val="45"/>
              </a:spcBef>
            </a:pPr>
            <a:r>
              <a:rPr sz="1800" dirty="0"/>
              <a:t>« </a:t>
            </a:r>
            <a:r>
              <a:rPr sz="1800" spc="-5" dirty="0"/>
              <a:t>Не программные </a:t>
            </a:r>
            <a:r>
              <a:rPr sz="1800" spc="-20" dirty="0"/>
              <a:t>расходы </a:t>
            </a:r>
            <a:r>
              <a:rPr sz="1800" spc="-5" dirty="0"/>
              <a:t>на обеспечение по </a:t>
            </a:r>
            <a:r>
              <a:rPr sz="1800" dirty="0"/>
              <a:t>предоставлению </a:t>
            </a:r>
            <a:r>
              <a:rPr sz="1800" spc="5" dirty="0"/>
              <a:t>адресной</a:t>
            </a:r>
            <a:r>
              <a:rPr sz="1800" spc="10" dirty="0"/>
              <a:t> </a:t>
            </a:r>
            <a:r>
              <a:rPr sz="1800" spc="-10" dirty="0"/>
              <a:t>помощи </a:t>
            </a:r>
            <a:r>
              <a:rPr sz="1800" spc="-434" dirty="0"/>
              <a:t> </a:t>
            </a:r>
            <a:r>
              <a:rPr sz="1800" dirty="0"/>
              <a:t>населению</a:t>
            </a:r>
            <a:r>
              <a:rPr sz="1800" spc="-10" dirty="0"/>
              <a:t> </a:t>
            </a:r>
            <a:r>
              <a:rPr sz="1800" spc="-15" dirty="0"/>
              <a:t>Песчановского</a:t>
            </a:r>
            <a:r>
              <a:rPr sz="1800" spc="-10" dirty="0"/>
              <a:t> </a:t>
            </a:r>
            <a:r>
              <a:rPr sz="1800" spc="-15" dirty="0"/>
              <a:t>сельского</a:t>
            </a:r>
            <a:r>
              <a:rPr sz="1800" spc="-10" dirty="0"/>
              <a:t> </a:t>
            </a:r>
            <a:r>
              <a:rPr sz="1800" spc="5" dirty="0"/>
              <a:t>поселения»</a:t>
            </a:r>
            <a:r>
              <a:rPr sz="1800" spc="450" dirty="0"/>
              <a:t> </a:t>
            </a:r>
            <a:r>
              <a:rPr sz="1200" spc="-20" dirty="0"/>
              <a:t>руб</a:t>
            </a:r>
            <a:r>
              <a:rPr sz="1800" spc="-20" dirty="0"/>
              <a:t>.</a:t>
            </a:r>
            <a:endParaRPr sz="1800"/>
          </a:p>
        </p:txBody>
      </p:sp>
      <p:grpSp>
        <p:nvGrpSpPr>
          <p:cNvPr id="5" name="object 5"/>
          <p:cNvGrpSpPr/>
          <p:nvPr/>
        </p:nvGrpSpPr>
        <p:grpSpPr>
          <a:xfrm>
            <a:off x="2016251" y="1996439"/>
            <a:ext cx="6308725" cy="4006215"/>
            <a:chOff x="2016251" y="1996439"/>
            <a:chExt cx="6308725" cy="40062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875" y="1996439"/>
              <a:ext cx="6268974" cy="400583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16251" y="2182367"/>
              <a:ext cx="66040" cy="3796665"/>
            </a:xfrm>
            <a:custGeom>
              <a:avLst/>
              <a:gdLst/>
              <a:ahLst/>
              <a:cxnLst/>
              <a:rect l="l" t="t" r="r" b="b"/>
              <a:pathLst>
                <a:path w="66039" h="3796665">
                  <a:moveTo>
                    <a:pt x="65531" y="3796284"/>
                  </a:moveTo>
                  <a:lnTo>
                    <a:pt x="0" y="3796284"/>
                  </a:lnTo>
                </a:path>
                <a:path w="66039" h="3796665">
                  <a:moveTo>
                    <a:pt x="65531" y="2848356"/>
                  </a:moveTo>
                  <a:lnTo>
                    <a:pt x="0" y="2848356"/>
                  </a:lnTo>
                </a:path>
                <a:path w="66039" h="3796665">
                  <a:moveTo>
                    <a:pt x="65531" y="1898904"/>
                  </a:moveTo>
                  <a:lnTo>
                    <a:pt x="0" y="1898904"/>
                  </a:lnTo>
                </a:path>
                <a:path w="66039" h="3796665">
                  <a:moveTo>
                    <a:pt x="65531" y="949452"/>
                  </a:moveTo>
                  <a:lnTo>
                    <a:pt x="0" y="949452"/>
                  </a:lnTo>
                </a:path>
                <a:path w="66039" h="3796665">
                  <a:moveTo>
                    <a:pt x="65531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15288" y="5342890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5288" y="4393819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5288" y="3444620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7809" y="5291454"/>
            <a:ext cx="1151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smtClean="0">
                <a:latin typeface="Cambria"/>
                <a:cs typeface="Cambria"/>
              </a:rPr>
              <a:t>472 974,00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67809" y="4342257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Cambria"/>
                <a:cs typeface="Cambria"/>
              </a:rPr>
              <a:t>472 974,00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7808" y="3392500"/>
            <a:ext cx="129959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Cambria"/>
                <a:cs typeface="Cambria"/>
              </a:rPr>
              <a:t>472 974,00</a:t>
            </a:r>
            <a:endParaRPr sz="18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97176" y="163829"/>
            <a:ext cx="5405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НАЦИОНАЛЬНАЯ</a:t>
            </a:r>
            <a:r>
              <a:rPr spc="25" dirty="0"/>
              <a:t> </a:t>
            </a:r>
            <a:r>
              <a:rPr spc="-20" dirty="0"/>
              <a:t>ЭКОНОМИКА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8929" y="640537"/>
            <a:ext cx="8041005" cy="18675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50"/>
              </a:spcBef>
              <a:tabLst>
                <a:tab pos="1637664" algn="l"/>
                <a:tab pos="5701665" algn="l"/>
              </a:tabLst>
            </a:pP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рамках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реализации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программных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расходов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муниципальной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программы	</a:t>
            </a:r>
            <a:r>
              <a:rPr sz="2400" spc="-30" dirty="0">
                <a:latin typeface="Times New Roman"/>
                <a:cs typeface="Times New Roman"/>
              </a:rPr>
              <a:t>«Управление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муниципальным	имуществом и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земельными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ресурсами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муниципального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образования</a:t>
            </a:r>
            <a:endParaRPr sz="2400">
              <a:latin typeface="Times New Roman"/>
              <a:cs typeface="Times New Roman"/>
            </a:endParaRPr>
          </a:p>
          <a:p>
            <a:pPr marR="91440" algn="ctr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Песчановское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сельское </a:t>
            </a:r>
            <a:r>
              <a:rPr sz="2400" spc="5" dirty="0">
                <a:latin typeface="Times New Roman"/>
                <a:cs typeface="Times New Roman"/>
              </a:rPr>
              <a:t>поселение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Бахчисарайского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района</a:t>
            </a:r>
            <a:endParaRPr sz="2400">
              <a:latin typeface="Times New Roman"/>
              <a:cs typeface="Times New Roman"/>
            </a:endParaRPr>
          </a:p>
          <a:p>
            <a:pPr marR="90805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Республики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Крым».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2896" y="3299459"/>
            <a:ext cx="5798058" cy="297103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46245" y="3823461"/>
            <a:ext cx="1338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70" dirty="0" smtClean="0">
                <a:latin typeface="Cambria"/>
                <a:cs typeface="Cambria"/>
              </a:rPr>
              <a:t>2</a:t>
            </a:r>
            <a:r>
              <a:rPr sz="1800" spc="70" dirty="0" smtClean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000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000,00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21811" y="4854955"/>
            <a:ext cx="1338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latin typeface="Cambria"/>
                <a:cs typeface="Cambria"/>
              </a:rPr>
              <a:t>2</a:t>
            </a:r>
            <a:r>
              <a:rPr sz="1800" spc="70" dirty="0" smtClean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000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000,00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08657" y="3891788"/>
            <a:ext cx="1338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latin typeface="Cambria"/>
                <a:cs typeface="Cambria"/>
              </a:rPr>
              <a:t>2</a:t>
            </a:r>
            <a:r>
              <a:rPr sz="1800" spc="70" dirty="0" smtClean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000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000,00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527035" y="4402835"/>
            <a:ext cx="120650" cy="121920"/>
            <a:chOff x="7527035" y="4402835"/>
            <a:chExt cx="120650" cy="1219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1607" y="4407407"/>
              <a:ext cx="111251" cy="1127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31607" y="4407407"/>
              <a:ext cx="111760" cy="113030"/>
            </a:xfrm>
            <a:custGeom>
              <a:avLst/>
              <a:gdLst/>
              <a:ahLst/>
              <a:cxnLst/>
              <a:rect l="l" t="t" r="r" b="b"/>
              <a:pathLst>
                <a:path w="111759" h="113029">
                  <a:moveTo>
                    <a:pt x="0" y="112776"/>
                  </a:moveTo>
                  <a:lnTo>
                    <a:pt x="111251" y="112776"/>
                  </a:lnTo>
                  <a:lnTo>
                    <a:pt x="111251" y="0"/>
                  </a:lnTo>
                  <a:lnTo>
                    <a:pt x="0" y="0"/>
                  </a:lnTo>
                  <a:lnTo>
                    <a:pt x="0" y="112776"/>
                  </a:lnTo>
                  <a:close/>
                </a:path>
              </a:pathLst>
            </a:custGeom>
            <a:ln w="9144">
              <a:solidFill>
                <a:srgbClr val="2181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527035" y="4725923"/>
            <a:ext cx="120650" cy="120650"/>
            <a:chOff x="7527035" y="4725923"/>
            <a:chExt cx="120650" cy="12065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1607" y="4730495"/>
              <a:ext cx="111251" cy="11125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531607" y="4730495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0" y="111251"/>
                  </a:moveTo>
                  <a:lnTo>
                    <a:pt x="111251" y="111251"/>
                  </a:lnTo>
                  <a:lnTo>
                    <a:pt x="111251" y="0"/>
                  </a:lnTo>
                  <a:lnTo>
                    <a:pt x="0" y="0"/>
                  </a:lnTo>
                  <a:lnTo>
                    <a:pt x="0" y="111251"/>
                  </a:lnTo>
                  <a:close/>
                </a:path>
              </a:pathLst>
            </a:custGeom>
            <a:ln w="9144">
              <a:solidFill>
                <a:srgbClr val="3A8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527035" y="5049011"/>
            <a:ext cx="120650" cy="120650"/>
            <a:chOff x="7527035" y="5049011"/>
            <a:chExt cx="120650" cy="12065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31607" y="5053583"/>
              <a:ext cx="111251" cy="1112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531607" y="5053583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0" y="111251"/>
                  </a:moveTo>
                  <a:lnTo>
                    <a:pt x="111251" y="111251"/>
                  </a:lnTo>
                  <a:lnTo>
                    <a:pt x="111251" y="0"/>
                  </a:lnTo>
                  <a:lnTo>
                    <a:pt x="0" y="0"/>
                  </a:lnTo>
                  <a:lnTo>
                    <a:pt x="0" y="111251"/>
                  </a:lnTo>
                  <a:close/>
                </a:path>
              </a:pathLst>
            </a:custGeom>
            <a:ln w="9144">
              <a:solidFill>
                <a:srgbClr val="21CD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683245" y="4264025"/>
            <a:ext cx="488950" cy="99314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38452" y="18999"/>
            <a:ext cx="64668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Жилищно</a:t>
            </a:r>
            <a:r>
              <a:rPr sz="3200" spc="-35" dirty="0"/>
              <a:t> </a:t>
            </a:r>
            <a:r>
              <a:rPr sz="3200" dirty="0"/>
              <a:t>–</a:t>
            </a:r>
            <a:r>
              <a:rPr sz="3200" spc="-5" dirty="0"/>
              <a:t> </a:t>
            </a:r>
            <a:r>
              <a:rPr sz="3200" spc="-15" dirty="0"/>
              <a:t>коммунальное</a:t>
            </a:r>
            <a:r>
              <a:rPr sz="3200" spc="-35" dirty="0"/>
              <a:t> </a:t>
            </a:r>
            <a:r>
              <a:rPr sz="3200" spc="-15" dirty="0"/>
              <a:t>хозяйство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96697" y="513334"/>
            <a:ext cx="87490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«Расходы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обеспечение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уличного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освещения.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Расходы</a:t>
            </a:r>
            <a:r>
              <a:rPr sz="1800" spc="-5" dirty="0">
                <a:latin typeface="Times New Roman"/>
                <a:cs typeface="Times New Roman"/>
              </a:rPr>
              <a:t> 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обеспечение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вызову</a:t>
            </a:r>
            <a:r>
              <a:rPr sz="1800" spc="-5" dirty="0">
                <a:latin typeface="Times New Roman"/>
                <a:cs typeface="Times New Roman"/>
              </a:rPr>
              <a:t> ТБО</a:t>
            </a:r>
            <a:r>
              <a:rPr sz="1800" dirty="0">
                <a:latin typeface="Times New Roman"/>
                <a:cs typeface="Times New Roman"/>
              </a:rPr>
              <a:t> 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благоустройству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мест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общего пользования.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Расходы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обслуживанию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мест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захоронения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Расходы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обеспечение</a:t>
            </a:r>
            <a:r>
              <a:rPr sz="1800" spc="-15" dirty="0">
                <a:latin typeface="Times New Roman"/>
                <a:cs typeface="Times New Roman"/>
              </a:rPr>
              <a:t> прочих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мероприятий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благоустройству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территорий.</a:t>
            </a:r>
            <a:endParaRPr sz="18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Песчановского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сельского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поселения»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05729" y="2354198"/>
            <a:ext cx="3721100" cy="3721735"/>
            <a:chOff x="2005729" y="2354198"/>
            <a:chExt cx="3721100" cy="3721735"/>
          </a:xfrm>
        </p:grpSpPr>
        <p:sp>
          <p:nvSpPr>
            <p:cNvPr id="7" name="object 7"/>
            <p:cNvSpPr/>
            <p:nvPr/>
          </p:nvSpPr>
          <p:spPr>
            <a:xfrm>
              <a:off x="3866261" y="2354198"/>
              <a:ext cx="1860550" cy="2226945"/>
            </a:xfrm>
            <a:custGeom>
              <a:avLst/>
              <a:gdLst/>
              <a:ahLst/>
              <a:cxnLst/>
              <a:rect l="l" t="t" r="r" b="b"/>
              <a:pathLst>
                <a:path w="1860550" h="2226945">
                  <a:moveTo>
                    <a:pt x="0" y="0"/>
                  </a:moveTo>
                  <a:lnTo>
                    <a:pt x="0" y="1860677"/>
                  </a:lnTo>
                  <a:lnTo>
                    <a:pt x="1824227" y="2226945"/>
                  </a:lnTo>
                  <a:lnTo>
                    <a:pt x="1833837" y="2175118"/>
                  </a:lnTo>
                  <a:lnTo>
                    <a:pt x="1841981" y="2123074"/>
                  </a:lnTo>
                  <a:lnTo>
                    <a:pt x="1848654" y="2070843"/>
                  </a:lnTo>
                  <a:lnTo>
                    <a:pt x="1853851" y="2018457"/>
                  </a:lnTo>
                  <a:lnTo>
                    <a:pt x="1857570" y="1965947"/>
                  </a:lnTo>
                  <a:lnTo>
                    <a:pt x="1859804" y="1913343"/>
                  </a:lnTo>
                  <a:lnTo>
                    <a:pt x="1860550" y="1860677"/>
                  </a:lnTo>
                  <a:lnTo>
                    <a:pt x="1859942" y="1812655"/>
                  </a:lnTo>
                  <a:lnTo>
                    <a:pt x="1858129" y="1764932"/>
                  </a:lnTo>
                  <a:lnTo>
                    <a:pt x="1855124" y="1717524"/>
                  </a:lnTo>
                  <a:lnTo>
                    <a:pt x="1850944" y="1670444"/>
                  </a:lnTo>
                  <a:lnTo>
                    <a:pt x="1845601" y="1623708"/>
                  </a:lnTo>
                  <a:lnTo>
                    <a:pt x="1839112" y="1577329"/>
                  </a:lnTo>
                  <a:lnTo>
                    <a:pt x="1831490" y="1531323"/>
                  </a:lnTo>
                  <a:lnTo>
                    <a:pt x="1822750" y="1485704"/>
                  </a:lnTo>
                  <a:lnTo>
                    <a:pt x="1812907" y="1440487"/>
                  </a:lnTo>
                  <a:lnTo>
                    <a:pt x="1801975" y="1395687"/>
                  </a:lnTo>
                  <a:lnTo>
                    <a:pt x="1789969" y="1351317"/>
                  </a:lnTo>
                  <a:lnTo>
                    <a:pt x="1776903" y="1307393"/>
                  </a:lnTo>
                  <a:lnTo>
                    <a:pt x="1762793" y="1263929"/>
                  </a:lnTo>
                  <a:lnTo>
                    <a:pt x="1747652" y="1220940"/>
                  </a:lnTo>
                  <a:lnTo>
                    <a:pt x="1731496" y="1178441"/>
                  </a:lnTo>
                  <a:lnTo>
                    <a:pt x="1714339" y="1136445"/>
                  </a:lnTo>
                  <a:lnTo>
                    <a:pt x="1696195" y="1094968"/>
                  </a:lnTo>
                  <a:lnTo>
                    <a:pt x="1677080" y="1054025"/>
                  </a:lnTo>
                  <a:lnTo>
                    <a:pt x="1657007" y="1013630"/>
                  </a:lnTo>
                  <a:lnTo>
                    <a:pt x="1635992" y="973797"/>
                  </a:lnTo>
                  <a:lnTo>
                    <a:pt x="1614049" y="934541"/>
                  </a:lnTo>
                  <a:lnTo>
                    <a:pt x="1591192" y="895877"/>
                  </a:lnTo>
                  <a:lnTo>
                    <a:pt x="1567437" y="857820"/>
                  </a:lnTo>
                  <a:lnTo>
                    <a:pt x="1542798" y="820384"/>
                  </a:lnTo>
                  <a:lnTo>
                    <a:pt x="1517289" y="783583"/>
                  </a:lnTo>
                  <a:lnTo>
                    <a:pt x="1490925" y="747432"/>
                  </a:lnTo>
                  <a:lnTo>
                    <a:pt x="1463721" y="711947"/>
                  </a:lnTo>
                  <a:lnTo>
                    <a:pt x="1435691" y="677141"/>
                  </a:lnTo>
                  <a:lnTo>
                    <a:pt x="1406851" y="643029"/>
                  </a:lnTo>
                  <a:lnTo>
                    <a:pt x="1377214" y="609626"/>
                  </a:lnTo>
                  <a:lnTo>
                    <a:pt x="1346795" y="576946"/>
                  </a:lnTo>
                  <a:lnTo>
                    <a:pt x="1315608" y="545004"/>
                  </a:lnTo>
                  <a:lnTo>
                    <a:pt x="1283670" y="513815"/>
                  </a:lnTo>
                  <a:lnTo>
                    <a:pt x="1250993" y="483393"/>
                  </a:lnTo>
                  <a:lnTo>
                    <a:pt x="1217593" y="453753"/>
                  </a:lnTo>
                  <a:lnTo>
                    <a:pt x="1183484" y="424909"/>
                  </a:lnTo>
                  <a:lnTo>
                    <a:pt x="1148680" y="396877"/>
                  </a:lnTo>
                  <a:lnTo>
                    <a:pt x="1113198" y="369670"/>
                  </a:lnTo>
                  <a:lnTo>
                    <a:pt x="1077050" y="343303"/>
                  </a:lnTo>
                  <a:lnTo>
                    <a:pt x="1040252" y="317791"/>
                  </a:lnTo>
                  <a:lnTo>
                    <a:pt x="1002819" y="293149"/>
                  </a:lnTo>
                  <a:lnTo>
                    <a:pt x="964764" y="269391"/>
                  </a:lnTo>
                  <a:lnTo>
                    <a:pt x="926103" y="246532"/>
                  </a:lnTo>
                  <a:lnTo>
                    <a:pt x="886850" y="224587"/>
                  </a:lnTo>
                  <a:lnTo>
                    <a:pt x="847019" y="203569"/>
                  </a:lnTo>
                  <a:lnTo>
                    <a:pt x="806626" y="183494"/>
                  </a:lnTo>
                  <a:lnTo>
                    <a:pt x="765685" y="164376"/>
                  </a:lnTo>
                  <a:lnTo>
                    <a:pt x="724211" y="146230"/>
                  </a:lnTo>
                  <a:lnTo>
                    <a:pt x="682218" y="129071"/>
                  </a:lnTo>
                  <a:lnTo>
                    <a:pt x="639720" y="112912"/>
                  </a:lnTo>
                  <a:lnTo>
                    <a:pt x="596733" y="97770"/>
                  </a:lnTo>
                  <a:lnTo>
                    <a:pt x="553271" y="83658"/>
                  </a:lnTo>
                  <a:lnTo>
                    <a:pt x="509349" y="70590"/>
                  </a:lnTo>
                  <a:lnTo>
                    <a:pt x="464981" y="58583"/>
                  </a:lnTo>
                  <a:lnTo>
                    <a:pt x="420182" y="47649"/>
                  </a:lnTo>
                  <a:lnTo>
                    <a:pt x="374966" y="37805"/>
                  </a:lnTo>
                  <a:lnTo>
                    <a:pt x="329349" y="29063"/>
                  </a:lnTo>
                  <a:lnTo>
                    <a:pt x="283344" y="21440"/>
                  </a:lnTo>
                  <a:lnTo>
                    <a:pt x="236966" y="14950"/>
                  </a:lnTo>
                  <a:lnTo>
                    <a:pt x="190231" y="9607"/>
                  </a:lnTo>
                  <a:lnTo>
                    <a:pt x="143151" y="5425"/>
                  </a:lnTo>
                  <a:lnTo>
                    <a:pt x="95743" y="2421"/>
                  </a:lnTo>
                  <a:lnTo>
                    <a:pt x="48021" y="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C4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83993" y="4214875"/>
              <a:ext cx="3206750" cy="1861185"/>
            </a:xfrm>
            <a:custGeom>
              <a:avLst/>
              <a:gdLst/>
              <a:ahLst/>
              <a:cxnLst/>
              <a:rect l="l" t="t" r="r" b="b"/>
              <a:pathLst>
                <a:path w="3206750" h="1861185">
                  <a:moveTo>
                    <a:pt x="1382268" y="0"/>
                  </a:moveTo>
                  <a:lnTo>
                    <a:pt x="0" y="1245235"/>
                  </a:lnTo>
                  <a:lnTo>
                    <a:pt x="33906" y="1281885"/>
                  </a:lnTo>
                  <a:lnTo>
                    <a:pt x="68713" y="1317541"/>
                  </a:lnTo>
                  <a:lnTo>
                    <a:pt x="104398" y="1352190"/>
                  </a:lnTo>
                  <a:lnTo>
                    <a:pt x="140937" y="1385819"/>
                  </a:lnTo>
                  <a:lnTo>
                    <a:pt x="178309" y="1418415"/>
                  </a:lnTo>
                  <a:lnTo>
                    <a:pt x="216489" y="1449964"/>
                  </a:lnTo>
                  <a:lnTo>
                    <a:pt x="255455" y="1480455"/>
                  </a:lnTo>
                  <a:lnTo>
                    <a:pt x="295185" y="1509873"/>
                  </a:lnTo>
                  <a:lnTo>
                    <a:pt x="335655" y="1538206"/>
                  </a:lnTo>
                  <a:lnTo>
                    <a:pt x="376843" y="1565440"/>
                  </a:lnTo>
                  <a:lnTo>
                    <a:pt x="418725" y="1591563"/>
                  </a:lnTo>
                  <a:lnTo>
                    <a:pt x="461279" y="1616562"/>
                  </a:lnTo>
                  <a:lnTo>
                    <a:pt x="504482" y="1640423"/>
                  </a:lnTo>
                  <a:lnTo>
                    <a:pt x="548311" y="1663133"/>
                  </a:lnTo>
                  <a:lnTo>
                    <a:pt x="592743" y="1684680"/>
                  </a:lnTo>
                  <a:lnTo>
                    <a:pt x="637756" y="1705051"/>
                  </a:lnTo>
                  <a:lnTo>
                    <a:pt x="683326" y="1724231"/>
                  </a:lnTo>
                  <a:lnTo>
                    <a:pt x="729430" y="1742209"/>
                  </a:lnTo>
                  <a:lnTo>
                    <a:pt x="776046" y="1758971"/>
                  </a:lnTo>
                  <a:lnTo>
                    <a:pt x="823151" y="1774504"/>
                  </a:lnTo>
                  <a:lnTo>
                    <a:pt x="870721" y="1788796"/>
                  </a:lnTo>
                  <a:lnTo>
                    <a:pt x="918735" y="1801832"/>
                  </a:lnTo>
                  <a:lnTo>
                    <a:pt x="967169" y="1813600"/>
                  </a:lnTo>
                  <a:lnTo>
                    <a:pt x="1015999" y="1824088"/>
                  </a:lnTo>
                  <a:lnTo>
                    <a:pt x="1063197" y="1832947"/>
                  </a:lnTo>
                  <a:lnTo>
                    <a:pt x="1110339" y="1840566"/>
                  </a:lnTo>
                  <a:lnTo>
                    <a:pt x="1157407" y="1846955"/>
                  </a:lnTo>
                  <a:lnTo>
                    <a:pt x="1204384" y="1852126"/>
                  </a:lnTo>
                  <a:lnTo>
                    <a:pt x="1251254" y="1856090"/>
                  </a:lnTo>
                  <a:lnTo>
                    <a:pt x="1297998" y="1858860"/>
                  </a:lnTo>
                  <a:lnTo>
                    <a:pt x="1344600" y="1860445"/>
                  </a:lnTo>
                  <a:lnTo>
                    <a:pt x="1391043" y="1860858"/>
                  </a:lnTo>
                  <a:lnTo>
                    <a:pt x="1437309" y="1860110"/>
                  </a:lnTo>
                  <a:lnTo>
                    <a:pt x="1483381" y="1858213"/>
                  </a:lnTo>
                  <a:lnTo>
                    <a:pt x="1529242" y="1855178"/>
                  </a:lnTo>
                  <a:lnTo>
                    <a:pt x="1574875" y="1851016"/>
                  </a:lnTo>
                  <a:lnTo>
                    <a:pt x="1620262" y="1845739"/>
                  </a:lnTo>
                  <a:lnTo>
                    <a:pt x="1665386" y="1839359"/>
                  </a:lnTo>
                  <a:lnTo>
                    <a:pt x="1710231" y="1831887"/>
                  </a:lnTo>
                  <a:lnTo>
                    <a:pt x="1754778" y="1823334"/>
                  </a:lnTo>
                  <a:lnTo>
                    <a:pt x="1799012" y="1813711"/>
                  </a:lnTo>
                  <a:lnTo>
                    <a:pt x="1842913" y="1803031"/>
                  </a:lnTo>
                  <a:lnTo>
                    <a:pt x="1886466" y="1791304"/>
                  </a:lnTo>
                  <a:lnTo>
                    <a:pt x="1929653" y="1778543"/>
                  </a:lnTo>
                  <a:lnTo>
                    <a:pt x="1972457" y="1764758"/>
                  </a:lnTo>
                  <a:lnTo>
                    <a:pt x="2014861" y="1749961"/>
                  </a:lnTo>
                  <a:lnTo>
                    <a:pt x="2056847" y="1734163"/>
                  </a:lnTo>
                  <a:lnTo>
                    <a:pt x="2098398" y="1717376"/>
                  </a:lnTo>
                  <a:lnTo>
                    <a:pt x="2139498" y="1699612"/>
                  </a:lnTo>
                  <a:lnTo>
                    <a:pt x="2180128" y="1680882"/>
                  </a:lnTo>
                  <a:lnTo>
                    <a:pt x="2220272" y="1661196"/>
                  </a:lnTo>
                  <a:lnTo>
                    <a:pt x="2259912" y="1640568"/>
                  </a:lnTo>
                  <a:lnTo>
                    <a:pt x="2299032" y="1619007"/>
                  </a:lnTo>
                  <a:lnTo>
                    <a:pt x="2337614" y="1596526"/>
                  </a:lnTo>
                  <a:lnTo>
                    <a:pt x="2375640" y="1573136"/>
                  </a:lnTo>
                  <a:lnTo>
                    <a:pt x="2413095" y="1548849"/>
                  </a:lnTo>
                  <a:lnTo>
                    <a:pt x="2449959" y="1523675"/>
                  </a:lnTo>
                  <a:lnTo>
                    <a:pt x="2486217" y="1497627"/>
                  </a:lnTo>
                  <a:lnTo>
                    <a:pt x="2521852" y="1470716"/>
                  </a:lnTo>
                  <a:lnTo>
                    <a:pt x="2556844" y="1442953"/>
                  </a:lnTo>
                  <a:lnTo>
                    <a:pt x="2591179" y="1414349"/>
                  </a:lnTo>
                  <a:lnTo>
                    <a:pt x="2624838" y="1384917"/>
                  </a:lnTo>
                  <a:lnTo>
                    <a:pt x="2657804" y="1354667"/>
                  </a:lnTo>
                  <a:lnTo>
                    <a:pt x="2690060" y="1323612"/>
                  </a:lnTo>
                  <a:lnTo>
                    <a:pt x="2721590" y="1291762"/>
                  </a:lnTo>
                  <a:lnTo>
                    <a:pt x="2752374" y="1259129"/>
                  </a:lnTo>
                  <a:lnTo>
                    <a:pt x="2782397" y="1225724"/>
                  </a:lnTo>
                  <a:lnTo>
                    <a:pt x="2811642" y="1191560"/>
                  </a:lnTo>
                  <a:lnTo>
                    <a:pt x="2840090" y="1156646"/>
                  </a:lnTo>
                  <a:lnTo>
                    <a:pt x="2867725" y="1120995"/>
                  </a:lnTo>
                  <a:lnTo>
                    <a:pt x="2894530" y="1084619"/>
                  </a:lnTo>
                  <a:lnTo>
                    <a:pt x="2920488" y="1047528"/>
                  </a:lnTo>
                  <a:lnTo>
                    <a:pt x="2945580" y="1009735"/>
                  </a:lnTo>
                  <a:lnTo>
                    <a:pt x="2969791" y="971249"/>
                  </a:lnTo>
                  <a:lnTo>
                    <a:pt x="2993102" y="932084"/>
                  </a:lnTo>
                  <a:lnTo>
                    <a:pt x="3015497" y="892251"/>
                  </a:lnTo>
                  <a:lnTo>
                    <a:pt x="3036958" y="851760"/>
                  </a:lnTo>
                  <a:lnTo>
                    <a:pt x="3057469" y="810623"/>
                  </a:lnTo>
                  <a:lnTo>
                    <a:pt x="3077011" y="768853"/>
                  </a:lnTo>
                  <a:lnTo>
                    <a:pt x="3095568" y="726459"/>
                  </a:lnTo>
                  <a:lnTo>
                    <a:pt x="3113123" y="683455"/>
                  </a:lnTo>
                  <a:lnTo>
                    <a:pt x="3129659" y="639850"/>
                  </a:lnTo>
                  <a:lnTo>
                    <a:pt x="3145157" y="595657"/>
                  </a:lnTo>
                  <a:lnTo>
                    <a:pt x="3159602" y="550888"/>
                  </a:lnTo>
                  <a:lnTo>
                    <a:pt x="3172975" y="505552"/>
                  </a:lnTo>
                  <a:lnTo>
                    <a:pt x="3185260" y="459663"/>
                  </a:lnTo>
                  <a:lnTo>
                    <a:pt x="3196439" y="413231"/>
                  </a:lnTo>
                  <a:lnTo>
                    <a:pt x="3206496" y="366268"/>
                  </a:lnTo>
                  <a:lnTo>
                    <a:pt x="1382268" y="0"/>
                  </a:lnTo>
                  <a:close/>
                </a:path>
              </a:pathLst>
            </a:custGeom>
            <a:solidFill>
              <a:srgbClr val="6D9D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05729" y="2354198"/>
              <a:ext cx="1860550" cy="3106420"/>
            </a:xfrm>
            <a:custGeom>
              <a:avLst/>
              <a:gdLst/>
              <a:ahLst/>
              <a:cxnLst/>
              <a:rect l="l" t="t" r="r" b="b"/>
              <a:pathLst>
                <a:path w="1860550" h="3106420">
                  <a:moveTo>
                    <a:pt x="1860531" y="0"/>
                  </a:moveTo>
                  <a:lnTo>
                    <a:pt x="1809506" y="699"/>
                  </a:lnTo>
                  <a:lnTo>
                    <a:pt x="1758639" y="2792"/>
                  </a:lnTo>
                  <a:lnTo>
                    <a:pt x="1707958" y="6267"/>
                  </a:lnTo>
                  <a:lnTo>
                    <a:pt x="1657488" y="11114"/>
                  </a:lnTo>
                  <a:lnTo>
                    <a:pt x="1607255" y="17324"/>
                  </a:lnTo>
                  <a:lnTo>
                    <a:pt x="1557286" y="24887"/>
                  </a:lnTo>
                  <a:lnTo>
                    <a:pt x="1507608" y="33791"/>
                  </a:lnTo>
                  <a:lnTo>
                    <a:pt x="1458245" y="44029"/>
                  </a:lnTo>
                  <a:lnTo>
                    <a:pt x="1409225" y="55588"/>
                  </a:lnTo>
                  <a:lnTo>
                    <a:pt x="1360574" y="68459"/>
                  </a:lnTo>
                  <a:lnTo>
                    <a:pt x="1312317" y="82633"/>
                  </a:lnTo>
                  <a:lnTo>
                    <a:pt x="1264482" y="98099"/>
                  </a:lnTo>
                  <a:lnTo>
                    <a:pt x="1217093" y="114846"/>
                  </a:lnTo>
                  <a:lnTo>
                    <a:pt x="1170178" y="132866"/>
                  </a:lnTo>
                  <a:lnTo>
                    <a:pt x="1123763" y="152147"/>
                  </a:lnTo>
                  <a:lnTo>
                    <a:pt x="1077874" y="172680"/>
                  </a:lnTo>
                  <a:lnTo>
                    <a:pt x="1032537" y="194455"/>
                  </a:lnTo>
                  <a:lnTo>
                    <a:pt x="987778" y="217461"/>
                  </a:lnTo>
                  <a:lnTo>
                    <a:pt x="943624" y="241689"/>
                  </a:lnTo>
                  <a:lnTo>
                    <a:pt x="900100" y="267129"/>
                  </a:lnTo>
                  <a:lnTo>
                    <a:pt x="857233" y="293769"/>
                  </a:lnTo>
                  <a:lnTo>
                    <a:pt x="815050" y="321602"/>
                  </a:lnTo>
                  <a:lnTo>
                    <a:pt x="773576" y="350615"/>
                  </a:lnTo>
                  <a:lnTo>
                    <a:pt x="732837" y="380800"/>
                  </a:lnTo>
                  <a:lnTo>
                    <a:pt x="692860" y="412146"/>
                  </a:lnTo>
                  <a:lnTo>
                    <a:pt x="653671" y="444643"/>
                  </a:lnTo>
                  <a:lnTo>
                    <a:pt x="615296" y="478281"/>
                  </a:lnTo>
                  <a:lnTo>
                    <a:pt x="580021" y="510872"/>
                  </a:lnTo>
                  <a:lnTo>
                    <a:pt x="545775" y="544158"/>
                  </a:lnTo>
                  <a:lnTo>
                    <a:pt x="512559" y="578119"/>
                  </a:lnTo>
                  <a:lnTo>
                    <a:pt x="480376" y="612734"/>
                  </a:lnTo>
                  <a:lnTo>
                    <a:pt x="449225" y="647983"/>
                  </a:lnTo>
                  <a:lnTo>
                    <a:pt x="419109" y="683844"/>
                  </a:lnTo>
                  <a:lnTo>
                    <a:pt x="390027" y="720298"/>
                  </a:lnTo>
                  <a:lnTo>
                    <a:pt x="361982" y="757323"/>
                  </a:lnTo>
                  <a:lnTo>
                    <a:pt x="334973" y="794899"/>
                  </a:lnTo>
                  <a:lnTo>
                    <a:pt x="309003" y="833005"/>
                  </a:lnTo>
                  <a:lnTo>
                    <a:pt x="284073" y="871621"/>
                  </a:lnTo>
                  <a:lnTo>
                    <a:pt x="260182" y="910726"/>
                  </a:lnTo>
                  <a:lnTo>
                    <a:pt x="237334" y="950299"/>
                  </a:lnTo>
                  <a:lnTo>
                    <a:pt x="215527" y="990320"/>
                  </a:lnTo>
                  <a:lnTo>
                    <a:pt x="194765" y="1030767"/>
                  </a:lnTo>
                  <a:lnTo>
                    <a:pt x="175047" y="1071622"/>
                  </a:lnTo>
                  <a:lnTo>
                    <a:pt x="156375" y="1112861"/>
                  </a:lnTo>
                  <a:lnTo>
                    <a:pt x="138750" y="1154467"/>
                  </a:lnTo>
                  <a:lnTo>
                    <a:pt x="122173" y="1196416"/>
                  </a:lnTo>
                  <a:lnTo>
                    <a:pt x="106644" y="1238689"/>
                  </a:lnTo>
                  <a:lnTo>
                    <a:pt x="92166" y="1281266"/>
                  </a:lnTo>
                  <a:lnTo>
                    <a:pt x="78739" y="1324125"/>
                  </a:lnTo>
                  <a:lnTo>
                    <a:pt x="66365" y="1367246"/>
                  </a:lnTo>
                  <a:lnTo>
                    <a:pt x="55043" y="1410608"/>
                  </a:lnTo>
                  <a:lnTo>
                    <a:pt x="44776" y="1454191"/>
                  </a:lnTo>
                  <a:lnTo>
                    <a:pt x="35565" y="1497973"/>
                  </a:lnTo>
                  <a:lnTo>
                    <a:pt x="27410" y="1541935"/>
                  </a:lnTo>
                  <a:lnTo>
                    <a:pt x="20313" y="1586056"/>
                  </a:lnTo>
                  <a:lnTo>
                    <a:pt x="14274" y="1630314"/>
                  </a:lnTo>
                  <a:lnTo>
                    <a:pt x="9295" y="1674690"/>
                  </a:lnTo>
                  <a:lnTo>
                    <a:pt x="5377" y="1719163"/>
                  </a:lnTo>
                  <a:lnTo>
                    <a:pt x="2521" y="1763712"/>
                  </a:lnTo>
                  <a:lnTo>
                    <a:pt x="728" y="1808316"/>
                  </a:lnTo>
                  <a:lnTo>
                    <a:pt x="0" y="1852955"/>
                  </a:lnTo>
                  <a:lnTo>
                    <a:pt x="336" y="1897609"/>
                  </a:lnTo>
                  <a:lnTo>
                    <a:pt x="1738" y="1942255"/>
                  </a:lnTo>
                  <a:lnTo>
                    <a:pt x="4208" y="1986875"/>
                  </a:lnTo>
                  <a:lnTo>
                    <a:pt x="7746" y="2031447"/>
                  </a:lnTo>
                  <a:lnTo>
                    <a:pt x="12354" y="2075950"/>
                  </a:lnTo>
                  <a:lnTo>
                    <a:pt x="18032" y="2120364"/>
                  </a:lnTo>
                  <a:lnTo>
                    <a:pt x="24782" y="2164669"/>
                  </a:lnTo>
                  <a:lnTo>
                    <a:pt x="32604" y="2208843"/>
                  </a:lnTo>
                  <a:lnTo>
                    <a:pt x="41500" y="2252866"/>
                  </a:lnTo>
                  <a:lnTo>
                    <a:pt x="51471" y="2296718"/>
                  </a:lnTo>
                  <a:lnTo>
                    <a:pt x="62518" y="2340377"/>
                  </a:lnTo>
                  <a:lnTo>
                    <a:pt x="74642" y="2383823"/>
                  </a:lnTo>
                  <a:lnTo>
                    <a:pt x="87844" y="2427036"/>
                  </a:lnTo>
                  <a:lnTo>
                    <a:pt x="102125" y="2469995"/>
                  </a:lnTo>
                  <a:lnTo>
                    <a:pt x="117487" y="2512678"/>
                  </a:lnTo>
                  <a:lnTo>
                    <a:pt x="133929" y="2555067"/>
                  </a:lnTo>
                  <a:lnTo>
                    <a:pt x="151454" y="2597139"/>
                  </a:lnTo>
                  <a:lnTo>
                    <a:pt x="170063" y="2638874"/>
                  </a:lnTo>
                  <a:lnTo>
                    <a:pt x="189755" y="2680252"/>
                  </a:lnTo>
                  <a:lnTo>
                    <a:pt x="210534" y="2721251"/>
                  </a:lnTo>
                  <a:lnTo>
                    <a:pt x="232399" y="2761852"/>
                  </a:lnTo>
                  <a:lnTo>
                    <a:pt x="255352" y="2802034"/>
                  </a:lnTo>
                  <a:lnTo>
                    <a:pt x="279394" y="2841775"/>
                  </a:lnTo>
                  <a:lnTo>
                    <a:pt x="304526" y="2881056"/>
                  </a:lnTo>
                  <a:lnTo>
                    <a:pt x="330748" y="2919856"/>
                  </a:lnTo>
                  <a:lnTo>
                    <a:pt x="358063" y="2958153"/>
                  </a:lnTo>
                  <a:lnTo>
                    <a:pt x="386471" y="2995928"/>
                  </a:lnTo>
                  <a:lnTo>
                    <a:pt x="415973" y="3033160"/>
                  </a:lnTo>
                  <a:lnTo>
                    <a:pt x="446570" y="3069828"/>
                  </a:lnTo>
                  <a:lnTo>
                    <a:pt x="478263" y="3105912"/>
                  </a:lnTo>
                  <a:lnTo>
                    <a:pt x="1860531" y="1860677"/>
                  </a:lnTo>
                  <a:lnTo>
                    <a:pt x="1860531" y="0"/>
                  </a:lnTo>
                  <a:close/>
                </a:path>
              </a:pathLst>
            </a:custGeom>
            <a:solidFill>
              <a:srgbClr val="237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08450" y="3679952"/>
            <a:ext cx="1463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smtClean="0">
                <a:latin typeface="Cambria"/>
                <a:cs typeface="Cambria"/>
              </a:rPr>
              <a:t>12 302 677,00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4758" y="4919217"/>
            <a:ext cx="150444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smtClean="0">
                <a:latin typeface="Cambria"/>
                <a:cs typeface="Cambria"/>
              </a:rPr>
              <a:t>17 988 980,50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41600" y="3749802"/>
            <a:ext cx="14824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smtClean="0">
                <a:latin typeface="Cambria"/>
                <a:cs typeface="Cambria"/>
              </a:rPr>
              <a:t>12 878 024,50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31735" y="3835908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59" h="113029">
                <a:moveTo>
                  <a:pt x="111251" y="0"/>
                </a:moveTo>
                <a:lnTo>
                  <a:pt x="0" y="0"/>
                </a:lnTo>
                <a:lnTo>
                  <a:pt x="0" y="112776"/>
                </a:lnTo>
                <a:lnTo>
                  <a:pt x="111251" y="112776"/>
                </a:lnTo>
                <a:lnTo>
                  <a:pt x="111251" y="0"/>
                </a:lnTo>
                <a:close/>
              </a:path>
            </a:pathLst>
          </a:custGeom>
          <a:solidFill>
            <a:srgbClr val="AFC4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31735" y="4158996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251" y="0"/>
                </a:moveTo>
                <a:lnTo>
                  <a:pt x="0" y="0"/>
                </a:lnTo>
                <a:lnTo>
                  <a:pt x="0" y="111251"/>
                </a:lnTo>
                <a:lnTo>
                  <a:pt x="111251" y="111251"/>
                </a:lnTo>
                <a:lnTo>
                  <a:pt x="111251" y="0"/>
                </a:lnTo>
                <a:close/>
              </a:path>
            </a:pathLst>
          </a:custGeom>
          <a:solidFill>
            <a:srgbClr val="6D9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31735" y="4482084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251" y="0"/>
                </a:moveTo>
                <a:lnTo>
                  <a:pt x="0" y="0"/>
                </a:lnTo>
                <a:lnTo>
                  <a:pt x="0" y="111251"/>
                </a:lnTo>
                <a:lnTo>
                  <a:pt x="111251" y="111251"/>
                </a:lnTo>
                <a:lnTo>
                  <a:pt x="111251" y="0"/>
                </a:lnTo>
                <a:close/>
              </a:path>
            </a:pathLst>
          </a:custGeom>
          <a:solidFill>
            <a:srgbClr val="237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83373" y="3691763"/>
            <a:ext cx="488950" cy="9937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23797" y="20523"/>
            <a:ext cx="6082030" cy="761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Культура</a:t>
            </a:r>
            <a:r>
              <a:rPr spc="-10" dirty="0"/>
              <a:t> </a:t>
            </a:r>
            <a:r>
              <a:rPr spc="-5" dirty="0"/>
              <a:t>и</a:t>
            </a:r>
            <a:r>
              <a:rPr spc="-15" dirty="0"/>
              <a:t> кинематография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000" dirty="0"/>
              <a:t>« </a:t>
            </a:r>
            <a:r>
              <a:rPr sz="2000" spc="-25" dirty="0"/>
              <a:t>Расходы</a:t>
            </a:r>
            <a:r>
              <a:rPr sz="2000" spc="-35" dirty="0"/>
              <a:t> </a:t>
            </a:r>
            <a:r>
              <a:rPr sz="2000" spc="-5" dirty="0"/>
              <a:t>на</a:t>
            </a:r>
            <a:r>
              <a:rPr sz="2000" spc="5" dirty="0"/>
              <a:t> </a:t>
            </a:r>
            <a:r>
              <a:rPr sz="2000" spc="-5" dirty="0"/>
              <a:t>обеспечение</a:t>
            </a:r>
            <a:r>
              <a:rPr sz="2000" spc="-10" dirty="0"/>
              <a:t> </a:t>
            </a:r>
            <a:r>
              <a:rPr sz="2000" spc="-5" dirty="0"/>
              <a:t>программных</a:t>
            </a:r>
            <a:r>
              <a:rPr sz="2000" spc="-20" dirty="0"/>
              <a:t> </a:t>
            </a:r>
            <a:r>
              <a:rPr sz="2000" dirty="0"/>
              <a:t>мероприятий.»</a:t>
            </a:r>
            <a:endParaRPr sz="2000"/>
          </a:p>
        </p:txBody>
      </p:sp>
      <p:grpSp>
        <p:nvGrpSpPr>
          <p:cNvPr id="5" name="object 5"/>
          <p:cNvGrpSpPr/>
          <p:nvPr/>
        </p:nvGrpSpPr>
        <p:grpSpPr>
          <a:xfrm>
            <a:off x="1897379" y="1670304"/>
            <a:ext cx="4383405" cy="4099560"/>
            <a:chOff x="1897379" y="1670304"/>
            <a:chExt cx="4383405" cy="40995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3483" y="1699260"/>
              <a:ext cx="2026919" cy="29961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1155" y="3742944"/>
              <a:ext cx="3445764" cy="2026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7379" y="1670304"/>
              <a:ext cx="2026920" cy="29961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0854" y="1726819"/>
              <a:ext cx="1936877" cy="29055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00854" y="1726819"/>
              <a:ext cx="1937385" cy="2905760"/>
            </a:xfrm>
            <a:custGeom>
              <a:avLst/>
              <a:gdLst/>
              <a:ahLst/>
              <a:cxnLst/>
              <a:rect l="l" t="t" r="r" b="b"/>
              <a:pathLst>
                <a:path w="1937385" h="2905760">
                  <a:moveTo>
                    <a:pt x="0" y="0"/>
                  </a:moveTo>
                  <a:lnTo>
                    <a:pt x="48481" y="594"/>
                  </a:lnTo>
                  <a:lnTo>
                    <a:pt x="96670" y="2370"/>
                  </a:lnTo>
                  <a:lnTo>
                    <a:pt x="144553" y="5312"/>
                  </a:lnTo>
                  <a:lnTo>
                    <a:pt x="192114" y="9407"/>
                  </a:lnTo>
                  <a:lnTo>
                    <a:pt x="239341" y="14641"/>
                  </a:lnTo>
                  <a:lnTo>
                    <a:pt x="286220" y="21000"/>
                  </a:lnTo>
                  <a:lnTo>
                    <a:pt x="332737" y="28470"/>
                  </a:lnTo>
                  <a:lnTo>
                    <a:pt x="378877" y="37038"/>
                  </a:lnTo>
                  <a:lnTo>
                    <a:pt x="424627" y="46689"/>
                  </a:lnTo>
                  <a:lnTo>
                    <a:pt x="469974" y="57410"/>
                  </a:lnTo>
                  <a:lnTo>
                    <a:pt x="514903" y="69186"/>
                  </a:lnTo>
                  <a:lnTo>
                    <a:pt x="559400" y="82005"/>
                  </a:lnTo>
                  <a:lnTo>
                    <a:pt x="603452" y="95851"/>
                  </a:lnTo>
                  <a:lnTo>
                    <a:pt x="647044" y="110712"/>
                  </a:lnTo>
                  <a:lnTo>
                    <a:pt x="690164" y="126573"/>
                  </a:lnTo>
                  <a:lnTo>
                    <a:pt x="732796" y="143420"/>
                  </a:lnTo>
                  <a:lnTo>
                    <a:pt x="774927" y="161240"/>
                  </a:lnTo>
                  <a:lnTo>
                    <a:pt x="816544" y="180018"/>
                  </a:lnTo>
                  <a:lnTo>
                    <a:pt x="857632" y="199741"/>
                  </a:lnTo>
                  <a:lnTo>
                    <a:pt x="898177" y="220396"/>
                  </a:lnTo>
                  <a:lnTo>
                    <a:pt x="938166" y="241967"/>
                  </a:lnTo>
                  <a:lnTo>
                    <a:pt x="977584" y="264442"/>
                  </a:lnTo>
                  <a:lnTo>
                    <a:pt x="1016419" y="287806"/>
                  </a:lnTo>
                  <a:lnTo>
                    <a:pt x="1054655" y="312045"/>
                  </a:lnTo>
                  <a:lnTo>
                    <a:pt x="1092280" y="337146"/>
                  </a:lnTo>
                  <a:lnTo>
                    <a:pt x="1129278" y="363095"/>
                  </a:lnTo>
                  <a:lnTo>
                    <a:pt x="1165638" y="389878"/>
                  </a:lnTo>
                  <a:lnTo>
                    <a:pt x="1201343" y="417480"/>
                  </a:lnTo>
                  <a:lnTo>
                    <a:pt x="1236381" y="445889"/>
                  </a:lnTo>
                  <a:lnTo>
                    <a:pt x="1270739" y="475090"/>
                  </a:lnTo>
                  <a:lnTo>
                    <a:pt x="1304400" y="505070"/>
                  </a:lnTo>
                  <a:lnTo>
                    <a:pt x="1337353" y="535814"/>
                  </a:lnTo>
                  <a:lnTo>
                    <a:pt x="1369583" y="567309"/>
                  </a:lnTo>
                  <a:lnTo>
                    <a:pt x="1401077" y="599540"/>
                  </a:lnTo>
                  <a:lnTo>
                    <a:pt x="1431819" y="632495"/>
                  </a:lnTo>
                  <a:lnTo>
                    <a:pt x="1461798" y="666158"/>
                  </a:lnTo>
                  <a:lnTo>
                    <a:pt x="1490998" y="700517"/>
                  </a:lnTo>
                  <a:lnTo>
                    <a:pt x="1519405" y="735557"/>
                  </a:lnTo>
                  <a:lnTo>
                    <a:pt x="1547007" y="771265"/>
                  </a:lnTo>
                  <a:lnTo>
                    <a:pt x="1573789" y="807626"/>
                  </a:lnTo>
                  <a:lnTo>
                    <a:pt x="1599737" y="844627"/>
                  </a:lnTo>
                  <a:lnTo>
                    <a:pt x="1624837" y="882254"/>
                  </a:lnTo>
                  <a:lnTo>
                    <a:pt x="1649076" y="920492"/>
                  </a:lnTo>
                  <a:lnTo>
                    <a:pt x="1672439" y="959329"/>
                  </a:lnTo>
                  <a:lnTo>
                    <a:pt x="1694913" y="998750"/>
                  </a:lnTo>
                  <a:lnTo>
                    <a:pt x="1716484" y="1038742"/>
                  </a:lnTo>
                  <a:lnTo>
                    <a:pt x="1737138" y="1079290"/>
                  </a:lnTo>
                  <a:lnTo>
                    <a:pt x="1756860" y="1120381"/>
                  </a:lnTo>
                  <a:lnTo>
                    <a:pt x="1775639" y="1162001"/>
                  </a:lnTo>
                  <a:lnTo>
                    <a:pt x="1793458" y="1204135"/>
                  </a:lnTo>
                  <a:lnTo>
                    <a:pt x="1810305" y="1246771"/>
                  </a:lnTo>
                  <a:lnTo>
                    <a:pt x="1826166" y="1289894"/>
                  </a:lnTo>
                  <a:lnTo>
                    <a:pt x="1841026" y="1333490"/>
                  </a:lnTo>
                  <a:lnTo>
                    <a:pt x="1854872" y="1377546"/>
                  </a:lnTo>
                  <a:lnTo>
                    <a:pt x="1867690" y="1422047"/>
                  </a:lnTo>
                  <a:lnTo>
                    <a:pt x="1879467" y="1466980"/>
                  </a:lnTo>
                  <a:lnTo>
                    <a:pt x="1890187" y="1512330"/>
                  </a:lnTo>
                  <a:lnTo>
                    <a:pt x="1899838" y="1558085"/>
                  </a:lnTo>
                  <a:lnTo>
                    <a:pt x="1908406" y="1604230"/>
                  </a:lnTo>
                  <a:lnTo>
                    <a:pt x="1915876" y="1650751"/>
                  </a:lnTo>
                  <a:lnTo>
                    <a:pt x="1922235" y="1697635"/>
                  </a:lnTo>
                  <a:lnTo>
                    <a:pt x="1927469" y="1744867"/>
                  </a:lnTo>
                  <a:lnTo>
                    <a:pt x="1931564" y="1792434"/>
                  </a:lnTo>
                  <a:lnTo>
                    <a:pt x="1934506" y="1840321"/>
                  </a:lnTo>
                  <a:lnTo>
                    <a:pt x="1936282" y="1888516"/>
                  </a:lnTo>
                  <a:lnTo>
                    <a:pt x="1936877" y="1937003"/>
                  </a:lnTo>
                  <a:lnTo>
                    <a:pt x="1936207" y="1987951"/>
                  </a:lnTo>
                  <a:lnTo>
                    <a:pt x="1934203" y="2038785"/>
                  </a:lnTo>
                  <a:lnTo>
                    <a:pt x="1930871" y="2089478"/>
                  </a:lnTo>
                  <a:lnTo>
                    <a:pt x="1926218" y="2140006"/>
                  </a:lnTo>
                  <a:lnTo>
                    <a:pt x="1920249" y="2190345"/>
                  </a:lnTo>
                  <a:lnTo>
                    <a:pt x="1912973" y="2240468"/>
                  </a:lnTo>
                  <a:lnTo>
                    <a:pt x="1904395" y="2290350"/>
                  </a:lnTo>
                  <a:lnTo>
                    <a:pt x="1894521" y="2339967"/>
                  </a:lnTo>
                  <a:lnTo>
                    <a:pt x="1883360" y="2389294"/>
                  </a:lnTo>
                  <a:lnTo>
                    <a:pt x="1870916" y="2438304"/>
                  </a:lnTo>
                  <a:lnTo>
                    <a:pt x="1857197" y="2486974"/>
                  </a:lnTo>
                  <a:lnTo>
                    <a:pt x="1842209" y="2535277"/>
                  </a:lnTo>
                  <a:lnTo>
                    <a:pt x="1825958" y="2583189"/>
                  </a:lnTo>
                  <a:lnTo>
                    <a:pt x="1808452" y="2630685"/>
                  </a:lnTo>
                  <a:lnTo>
                    <a:pt x="1789697" y="2677739"/>
                  </a:lnTo>
                  <a:lnTo>
                    <a:pt x="1769700" y="2724326"/>
                  </a:lnTo>
                  <a:lnTo>
                    <a:pt x="1748466" y="2770422"/>
                  </a:lnTo>
                  <a:lnTo>
                    <a:pt x="1726003" y="2816000"/>
                  </a:lnTo>
                  <a:lnTo>
                    <a:pt x="1702318" y="2861037"/>
                  </a:lnTo>
                  <a:lnTo>
                    <a:pt x="1677416" y="2905505"/>
                  </a:lnTo>
                  <a:lnTo>
                    <a:pt x="0" y="1937003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3CB8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8907" y="3770376"/>
              <a:ext cx="3354831" cy="193719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38907" y="3770376"/>
              <a:ext cx="3355340" cy="1937385"/>
            </a:xfrm>
            <a:custGeom>
              <a:avLst/>
              <a:gdLst/>
              <a:ahLst/>
              <a:cxnLst/>
              <a:rect l="l" t="t" r="r" b="b"/>
              <a:pathLst>
                <a:path w="3355340" h="1937385">
                  <a:moveTo>
                    <a:pt x="3354831" y="968375"/>
                  </a:moveTo>
                  <a:lnTo>
                    <a:pt x="3330078" y="1010067"/>
                  </a:lnTo>
                  <a:lnTo>
                    <a:pt x="3304449" y="1050915"/>
                  </a:lnTo>
                  <a:lnTo>
                    <a:pt x="3277962" y="1090914"/>
                  </a:lnTo>
                  <a:lnTo>
                    <a:pt x="3250637" y="1130060"/>
                  </a:lnTo>
                  <a:lnTo>
                    <a:pt x="3222493" y="1168345"/>
                  </a:lnTo>
                  <a:lnTo>
                    <a:pt x="3193548" y="1205767"/>
                  </a:lnTo>
                  <a:lnTo>
                    <a:pt x="3163822" y="1242319"/>
                  </a:lnTo>
                  <a:lnTo>
                    <a:pt x="3133333" y="1277997"/>
                  </a:lnTo>
                  <a:lnTo>
                    <a:pt x="3102101" y="1312795"/>
                  </a:lnTo>
                  <a:lnTo>
                    <a:pt x="3070144" y="1346709"/>
                  </a:lnTo>
                  <a:lnTo>
                    <a:pt x="3037482" y="1379733"/>
                  </a:lnTo>
                  <a:lnTo>
                    <a:pt x="3004133" y="1411862"/>
                  </a:lnTo>
                  <a:lnTo>
                    <a:pt x="2970116" y="1443091"/>
                  </a:lnTo>
                  <a:lnTo>
                    <a:pt x="2935451" y="1473416"/>
                  </a:lnTo>
                  <a:lnTo>
                    <a:pt x="2900156" y="1502830"/>
                  </a:lnTo>
                  <a:lnTo>
                    <a:pt x="2864250" y="1531330"/>
                  </a:lnTo>
                  <a:lnTo>
                    <a:pt x="2827752" y="1558909"/>
                  </a:lnTo>
                  <a:lnTo>
                    <a:pt x="2790681" y="1585563"/>
                  </a:lnTo>
                  <a:lnTo>
                    <a:pt x="2753056" y="1611287"/>
                  </a:lnTo>
                  <a:lnTo>
                    <a:pt x="2714896" y="1636075"/>
                  </a:lnTo>
                  <a:lnTo>
                    <a:pt x="2676220" y="1659923"/>
                  </a:lnTo>
                  <a:lnTo>
                    <a:pt x="2637046" y="1682826"/>
                  </a:lnTo>
                  <a:lnTo>
                    <a:pt x="2597395" y="1704778"/>
                  </a:lnTo>
                  <a:lnTo>
                    <a:pt x="2557284" y="1725774"/>
                  </a:lnTo>
                  <a:lnTo>
                    <a:pt x="2516733" y="1745809"/>
                  </a:lnTo>
                  <a:lnTo>
                    <a:pt x="2475761" y="1764879"/>
                  </a:lnTo>
                  <a:lnTo>
                    <a:pt x="2434386" y="1782978"/>
                  </a:lnTo>
                  <a:lnTo>
                    <a:pt x="2392628" y="1800100"/>
                  </a:lnTo>
                  <a:lnTo>
                    <a:pt x="2350505" y="1816242"/>
                  </a:lnTo>
                  <a:lnTo>
                    <a:pt x="2308037" y="1831398"/>
                  </a:lnTo>
                  <a:lnTo>
                    <a:pt x="2265242" y="1845562"/>
                  </a:lnTo>
                  <a:lnTo>
                    <a:pt x="2222139" y="1858730"/>
                  </a:lnTo>
                  <a:lnTo>
                    <a:pt x="2178748" y="1870897"/>
                  </a:lnTo>
                  <a:lnTo>
                    <a:pt x="2135087" y="1882057"/>
                  </a:lnTo>
                  <a:lnTo>
                    <a:pt x="2091175" y="1892206"/>
                  </a:lnTo>
                  <a:lnTo>
                    <a:pt x="2047032" y="1901338"/>
                  </a:lnTo>
                  <a:lnTo>
                    <a:pt x="2002675" y="1909449"/>
                  </a:lnTo>
                  <a:lnTo>
                    <a:pt x="1958125" y="1916533"/>
                  </a:lnTo>
                  <a:lnTo>
                    <a:pt x="1913399" y="1922585"/>
                  </a:lnTo>
                  <a:lnTo>
                    <a:pt x="1868518" y="1927600"/>
                  </a:lnTo>
                  <a:lnTo>
                    <a:pt x="1823499" y="1931573"/>
                  </a:lnTo>
                  <a:lnTo>
                    <a:pt x="1778363" y="1934499"/>
                  </a:lnTo>
                  <a:lnTo>
                    <a:pt x="1733127" y="1936373"/>
                  </a:lnTo>
                  <a:lnTo>
                    <a:pt x="1687811" y="1937190"/>
                  </a:lnTo>
                  <a:lnTo>
                    <a:pt x="1642433" y="1936944"/>
                  </a:lnTo>
                  <a:lnTo>
                    <a:pt x="1597014" y="1935631"/>
                  </a:lnTo>
                  <a:lnTo>
                    <a:pt x="1551570" y="1933246"/>
                  </a:lnTo>
                  <a:lnTo>
                    <a:pt x="1506123" y="1929784"/>
                  </a:lnTo>
                  <a:lnTo>
                    <a:pt x="1460690" y="1925238"/>
                  </a:lnTo>
                  <a:lnTo>
                    <a:pt x="1415290" y="1919605"/>
                  </a:lnTo>
                  <a:lnTo>
                    <a:pt x="1369943" y="1912880"/>
                  </a:lnTo>
                  <a:lnTo>
                    <a:pt x="1324667" y="1905056"/>
                  </a:lnTo>
                  <a:lnTo>
                    <a:pt x="1279482" y="1896130"/>
                  </a:lnTo>
                  <a:lnTo>
                    <a:pt x="1234406" y="1886095"/>
                  </a:lnTo>
                  <a:lnTo>
                    <a:pt x="1189458" y="1874948"/>
                  </a:lnTo>
                  <a:lnTo>
                    <a:pt x="1144657" y="1862683"/>
                  </a:lnTo>
                  <a:lnTo>
                    <a:pt x="1100023" y="1849294"/>
                  </a:lnTo>
                  <a:lnTo>
                    <a:pt x="1055573" y="1834777"/>
                  </a:lnTo>
                  <a:lnTo>
                    <a:pt x="1011328" y="1819127"/>
                  </a:lnTo>
                  <a:lnTo>
                    <a:pt x="967305" y="1802338"/>
                  </a:lnTo>
                  <a:lnTo>
                    <a:pt x="923524" y="1784406"/>
                  </a:lnTo>
                  <a:lnTo>
                    <a:pt x="880005" y="1765325"/>
                  </a:lnTo>
                  <a:lnTo>
                    <a:pt x="836765" y="1745091"/>
                  </a:lnTo>
                  <a:lnTo>
                    <a:pt x="793824" y="1723698"/>
                  </a:lnTo>
                  <a:lnTo>
                    <a:pt x="751200" y="1701141"/>
                  </a:lnTo>
                  <a:lnTo>
                    <a:pt x="708914" y="1677415"/>
                  </a:lnTo>
                  <a:lnTo>
                    <a:pt x="665132" y="1651352"/>
                  </a:lnTo>
                  <a:lnTo>
                    <a:pt x="622116" y="1624191"/>
                  </a:lnTo>
                  <a:lnTo>
                    <a:pt x="579884" y="1595950"/>
                  </a:lnTo>
                  <a:lnTo>
                    <a:pt x="538455" y="1566648"/>
                  </a:lnTo>
                  <a:lnTo>
                    <a:pt x="497847" y="1536303"/>
                  </a:lnTo>
                  <a:lnTo>
                    <a:pt x="458080" y="1504932"/>
                  </a:lnTo>
                  <a:lnTo>
                    <a:pt x="419171" y="1472555"/>
                  </a:lnTo>
                  <a:lnTo>
                    <a:pt x="381140" y="1439190"/>
                  </a:lnTo>
                  <a:lnTo>
                    <a:pt x="344004" y="1404855"/>
                  </a:lnTo>
                  <a:lnTo>
                    <a:pt x="307784" y="1369567"/>
                  </a:lnTo>
                  <a:lnTo>
                    <a:pt x="272497" y="1333347"/>
                  </a:lnTo>
                  <a:lnTo>
                    <a:pt x="238162" y="1296211"/>
                  </a:lnTo>
                  <a:lnTo>
                    <a:pt x="204798" y="1258179"/>
                  </a:lnTo>
                  <a:lnTo>
                    <a:pt x="172423" y="1219268"/>
                  </a:lnTo>
                  <a:lnTo>
                    <a:pt x="141057" y="1179496"/>
                  </a:lnTo>
                  <a:lnTo>
                    <a:pt x="110717" y="1138883"/>
                  </a:lnTo>
                  <a:lnTo>
                    <a:pt x="81423" y="1097445"/>
                  </a:lnTo>
                  <a:lnTo>
                    <a:pt x="53193" y="1055203"/>
                  </a:lnTo>
                  <a:lnTo>
                    <a:pt x="26045" y="1012173"/>
                  </a:lnTo>
                  <a:lnTo>
                    <a:pt x="0" y="968375"/>
                  </a:lnTo>
                  <a:lnTo>
                    <a:pt x="1677416" y="0"/>
                  </a:lnTo>
                  <a:lnTo>
                    <a:pt x="3354831" y="968375"/>
                  </a:lnTo>
                  <a:close/>
                </a:path>
              </a:pathLst>
            </a:custGeom>
            <a:ln w="9144">
              <a:solidFill>
                <a:srgbClr val="3CB8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4214" y="1697736"/>
              <a:ext cx="1937286" cy="290550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944214" y="1697736"/>
              <a:ext cx="1937385" cy="2905760"/>
            </a:xfrm>
            <a:custGeom>
              <a:avLst/>
              <a:gdLst/>
              <a:ahLst/>
              <a:cxnLst/>
              <a:rect l="l" t="t" r="r" b="b"/>
              <a:pathLst>
                <a:path w="1937385" h="2905760">
                  <a:moveTo>
                    <a:pt x="259743" y="2905506"/>
                  </a:moveTo>
                  <a:lnTo>
                    <a:pt x="236020" y="2863219"/>
                  </a:lnTo>
                  <a:lnTo>
                    <a:pt x="213466" y="2820595"/>
                  </a:lnTo>
                  <a:lnTo>
                    <a:pt x="192075" y="2777654"/>
                  </a:lnTo>
                  <a:lnTo>
                    <a:pt x="171843" y="2734414"/>
                  </a:lnTo>
                  <a:lnTo>
                    <a:pt x="152765" y="2690895"/>
                  </a:lnTo>
                  <a:lnTo>
                    <a:pt x="134835" y="2647114"/>
                  </a:lnTo>
                  <a:lnTo>
                    <a:pt x="118048" y="2603091"/>
                  </a:lnTo>
                  <a:lnTo>
                    <a:pt x="102399" y="2558846"/>
                  </a:lnTo>
                  <a:lnTo>
                    <a:pt x="87884" y="2514396"/>
                  </a:lnTo>
                  <a:lnTo>
                    <a:pt x="74497" y="2469762"/>
                  </a:lnTo>
                  <a:lnTo>
                    <a:pt x="62233" y="2424961"/>
                  </a:lnTo>
                  <a:lnTo>
                    <a:pt x="51087" y="2380013"/>
                  </a:lnTo>
                  <a:lnTo>
                    <a:pt x="41054" y="2334937"/>
                  </a:lnTo>
                  <a:lnTo>
                    <a:pt x="32129" y="2289752"/>
                  </a:lnTo>
                  <a:lnTo>
                    <a:pt x="24306" y="2244476"/>
                  </a:lnTo>
                  <a:lnTo>
                    <a:pt x="17581" y="2199129"/>
                  </a:lnTo>
                  <a:lnTo>
                    <a:pt x="11949" y="2153729"/>
                  </a:lnTo>
                  <a:lnTo>
                    <a:pt x="7404" y="2108296"/>
                  </a:lnTo>
                  <a:lnTo>
                    <a:pt x="3942" y="2062849"/>
                  </a:lnTo>
                  <a:lnTo>
                    <a:pt x="1557" y="2017405"/>
                  </a:lnTo>
                  <a:lnTo>
                    <a:pt x="245" y="1971986"/>
                  </a:lnTo>
                  <a:lnTo>
                    <a:pt x="0" y="1926608"/>
                  </a:lnTo>
                  <a:lnTo>
                    <a:pt x="816" y="1881292"/>
                  </a:lnTo>
                  <a:lnTo>
                    <a:pt x="2691" y="1836056"/>
                  </a:lnTo>
                  <a:lnTo>
                    <a:pt x="5617" y="1790920"/>
                  </a:lnTo>
                  <a:lnTo>
                    <a:pt x="9590" y="1745901"/>
                  </a:lnTo>
                  <a:lnTo>
                    <a:pt x="14605" y="1701020"/>
                  </a:lnTo>
                  <a:lnTo>
                    <a:pt x="20656" y="1656294"/>
                  </a:lnTo>
                  <a:lnTo>
                    <a:pt x="27740" y="1611744"/>
                  </a:lnTo>
                  <a:lnTo>
                    <a:pt x="35850" y="1567387"/>
                  </a:lnTo>
                  <a:lnTo>
                    <a:pt x="44982" y="1523244"/>
                  </a:lnTo>
                  <a:lnTo>
                    <a:pt x="55130" y="1479332"/>
                  </a:lnTo>
                  <a:lnTo>
                    <a:pt x="66290" y="1435671"/>
                  </a:lnTo>
                  <a:lnTo>
                    <a:pt x="78456" y="1392280"/>
                  </a:lnTo>
                  <a:lnTo>
                    <a:pt x="91624" y="1349177"/>
                  </a:lnTo>
                  <a:lnTo>
                    <a:pt x="105787" y="1306382"/>
                  </a:lnTo>
                  <a:lnTo>
                    <a:pt x="120942" y="1263914"/>
                  </a:lnTo>
                  <a:lnTo>
                    <a:pt x="137083" y="1221791"/>
                  </a:lnTo>
                  <a:lnTo>
                    <a:pt x="154205" y="1180033"/>
                  </a:lnTo>
                  <a:lnTo>
                    <a:pt x="172303" y="1138658"/>
                  </a:lnTo>
                  <a:lnTo>
                    <a:pt x="191372" y="1097686"/>
                  </a:lnTo>
                  <a:lnTo>
                    <a:pt x="211406" y="1057135"/>
                  </a:lnTo>
                  <a:lnTo>
                    <a:pt x="232401" y="1017024"/>
                  </a:lnTo>
                  <a:lnTo>
                    <a:pt x="254352" y="977373"/>
                  </a:lnTo>
                  <a:lnTo>
                    <a:pt x="277254" y="938199"/>
                  </a:lnTo>
                  <a:lnTo>
                    <a:pt x="301101" y="899523"/>
                  </a:lnTo>
                  <a:lnTo>
                    <a:pt x="325888" y="861363"/>
                  </a:lnTo>
                  <a:lnTo>
                    <a:pt x="351611" y="823738"/>
                  </a:lnTo>
                  <a:lnTo>
                    <a:pt x="378264" y="786667"/>
                  </a:lnTo>
                  <a:lnTo>
                    <a:pt x="405842" y="750169"/>
                  </a:lnTo>
                  <a:lnTo>
                    <a:pt x="434341" y="714263"/>
                  </a:lnTo>
                  <a:lnTo>
                    <a:pt x="463754" y="678968"/>
                  </a:lnTo>
                  <a:lnTo>
                    <a:pt x="494078" y="644303"/>
                  </a:lnTo>
                  <a:lnTo>
                    <a:pt x="525306" y="610286"/>
                  </a:lnTo>
                  <a:lnTo>
                    <a:pt x="557434" y="576937"/>
                  </a:lnTo>
                  <a:lnTo>
                    <a:pt x="590457" y="544275"/>
                  </a:lnTo>
                  <a:lnTo>
                    <a:pt x="624370" y="512318"/>
                  </a:lnTo>
                  <a:lnTo>
                    <a:pt x="659167" y="481086"/>
                  </a:lnTo>
                  <a:lnTo>
                    <a:pt x="694844" y="450597"/>
                  </a:lnTo>
                  <a:lnTo>
                    <a:pt x="731396" y="420871"/>
                  </a:lnTo>
                  <a:lnTo>
                    <a:pt x="768816" y="391926"/>
                  </a:lnTo>
                  <a:lnTo>
                    <a:pt x="807101" y="363782"/>
                  </a:lnTo>
                  <a:lnTo>
                    <a:pt x="846246" y="336457"/>
                  </a:lnTo>
                  <a:lnTo>
                    <a:pt x="886244" y="309970"/>
                  </a:lnTo>
                  <a:lnTo>
                    <a:pt x="927092" y="284341"/>
                  </a:lnTo>
                  <a:lnTo>
                    <a:pt x="968784" y="259587"/>
                  </a:lnTo>
                  <a:lnTo>
                    <a:pt x="1013253" y="234685"/>
                  </a:lnTo>
                  <a:lnTo>
                    <a:pt x="1058289" y="210996"/>
                  </a:lnTo>
                  <a:lnTo>
                    <a:pt x="1103867" y="188529"/>
                  </a:lnTo>
                  <a:lnTo>
                    <a:pt x="1149963" y="167290"/>
                  </a:lnTo>
                  <a:lnTo>
                    <a:pt x="1196550" y="147286"/>
                  </a:lnTo>
                  <a:lnTo>
                    <a:pt x="1243604" y="128523"/>
                  </a:lnTo>
                  <a:lnTo>
                    <a:pt x="1291100" y="111009"/>
                  </a:lnTo>
                  <a:lnTo>
                    <a:pt x="1339012" y="94750"/>
                  </a:lnTo>
                  <a:lnTo>
                    <a:pt x="1387315" y="79752"/>
                  </a:lnTo>
                  <a:lnTo>
                    <a:pt x="1435985" y="66024"/>
                  </a:lnTo>
                  <a:lnTo>
                    <a:pt x="1484995" y="53570"/>
                  </a:lnTo>
                  <a:lnTo>
                    <a:pt x="1534322" y="42399"/>
                  </a:lnTo>
                  <a:lnTo>
                    <a:pt x="1583939" y="32517"/>
                  </a:lnTo>
                  <a:lnTo>
                    <a:pt x="1633822" y="23930"/>
                  </a:lnTo>
                  <a:lnTo>
                    <a:pt x="1683945" y="16646"/>
                  </a:lnTo>
                  <a:lnTo>
                    <a:pt x="1734283" y="10672"/>
                  </a:lnTo>
                  <a:lnTo>
                    <a:pt x="1784811" y="6013"/>
                  </a:lnTo>
                  <a:lnTo>
                    <a:pt x="1835505" y="2677"/>
                  </a:lnTo>
                  <a:lnTo>
                    <a:pt x="1886338" y="670"/>
                  </a:lnTo>
                  <a:lnTo>
                    <a:pt x="1937286" y="0"/>
                  </a:lnTo>
                  <a:lnTo>
                    <a:pt x="1937286" y="1937003"/>
                  </a:lnTo>
                  <a:lnTo>
                    <a:pt x="259743" y="2905506"/>
                  </a:lnTo>
                  <a:close/>
                </a:path>
              </a:pathLst>
            </a:custGeom>
            <a:ln w="9144">
              <a:solidFill>
                <a:srgbClr val="3CB8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25314" y="2999359"/>
            <a:ext cx="1149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400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000,00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34536" y="5142991"/>
            <a:ext cx="1149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400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000,00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95880" y="2970352"/>
            <a:ext cx="11499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400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000,00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240523" y="3387852"/>
            <a:ext cx="121920" cy="120650"/>
            <a:chOff x="7240523" y="3387852"/>
            <a:chExt cx="121920" cy="12065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45095" y="3392424"/>
              <a:ext cx="112775" cy="11125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245095" y="3392424"/>
              <a:ext cx="113030" cy="111760"/>
            </a:xfrm>
            <a:custGeom>
              <a:avLst/>
              <a:gdLst/>
              <a:ahLst/>
              <a:cxnLst/>
              <a:rect l="l" t="t" r="r" b="b"/>
              <a:pathLst>
                <a:path w="113029" h="111760">
                  <a:moveTo>
                    <a:pt x="0" y="111251"/>
                  </a:moveTo>
                  <a:lnTo>
                    <a:pt x="112775" y="111251"/>
                  </a:lnTo>
                  <a:lnTo>
                    <a:pt x="112775" y="0"/>
                  </a:lnTo>
                  <a:lnTo>
                    <a:pt x="0" y="0"/>
                  </a:lnTo>
                  <a:lnTo>
                    <a:pt x="0" y="111251"/>
                  </a:lnTo>
                  <a:close/>
                </a:path>
              </a:pathLst>
            </a:custGeom>
            <a:ln w="9144">
              <a:solidFill>
                <a:srgbClr val="3CB8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240523" y="3709415"/>
            <a:ext cx="121920" cy="121920"/>
            <a:chOff x="7240523" y="3709415"/>
            <a:chExt cx="121920" cy="121920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45095" y="3713987"/>
              <a:ext cx="112775" cy="11277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245095" y="3713987"/>
              <a:ext cx="113030" cy="113030"/>
            </a:xfrm>
            <a:custGeom>
              <a:avLst/>
              <a:gdLst/>
              <a:ahLst/>
              <a:cxnLst/>
              <a:rect l="l" t="t" r="r" b="b"/>
              <a:pathLst>
                <a:path w="113029" h="113029">
                  <a:moveTo>
                    <a:pt x="0" y="112775"/>
                  </a:moveTo>
                  <a:lnTo>
                    <a:pt x="112775" y="112775"/>
                  </a:lnTo>
                  <a:lnTo>
                    <a:pt x="112775" y="0"/>
                  </a:lnTo>
                  <a:lnTo>
                    <a:pt x="0" y="0"/>
                  </a:lnTo>
                  <a:lnTo>
                    <a:pt x="0" y="112775"/>
                  </a:lnTo>
                  <a:close/>
                </a:path>
              </a:pathLst>
            </a:custGeom>
            <a:ln w="9144">
              <a:solidFill>
                <a:srgbClr val="3CB8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7240523" y="4032503"/>
            <a:ext cx="121920" cy="120650"/>
            <a:chOff x="7240523" y="4032503"/>
            <a:chExt cx="121920" cy="12065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45095" y="4037075"/>
              <a:ext cx="112775" cy="11125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245095" y="4037075"/>
              <a:ext cx="113030" cy="111760"/>
            </a:xfrm>
            <a:custGeom>
              <a:avLst/>
              <a:gdLst/>
              <a:ahLst/>
              <a:cxnLst/>
              <a:rect l="l" t="t" r="r" b="b"/>
              <a:pathLst>
                <a:path w="113029" h="111760">
                  <a:moveTo>
                    <a:pt x="0" y="111251"/>
                  </a:moveTo>
                  <a:lnTo>
                    <a:pt x="112775" y="111251"/>
                  </a:lnTo>
                  <a:lnTo>
                    <a:pt x="112775" y="0"/>
                  </a:lnTo>
                  <a:lnTo>
                    <a:pt x="0" y="0"/>
                  </a:lnTo>
                  <a:lnTo>
                    <a:pt x="0" y="111251"/>
                  </a:lnTo>
                  <a:close/>
                </a:path>
              </a:pathLst>
            </a:custGeom>
            <a:ln w="9144">
              <a:solidFill>
                <a:srgbClr val="3CB8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397622" y="3246954"/>
            <a:ext cx="488950" cy="9944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2262" y="826769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914400">
                  <a:moveTo>
                    <a:pt x="0" y="91440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Национальная</a:t>
            </a:r>
            <a:r>
              <a:rPr sz="3600" spc="-75" dirty="0"/>
              <a:t> </a:t>
            </a:r>
            <a:r>
              <a:rPr sz="3600" dirty="0"/>
              <a:t>оборона</a:t>
            </a:r>
            <a:endParaRPr sz="3600"/>
          </a:p>
          <a:p>
            <a:pPr marL="12065" marR="5080" indent="-3175" algn="ctr">
              <a:lnSpc>
                <a:spcPct val="100000"/>
              </a:lnSpc>
              <a:spcBef>
                <a:spcPts val="55"/>
              </a:spcBef>
            </a:pPr>
            <a:r>
              <a:rPr sz="2000" dirty="0"/>
              <a:t>«Не </a:t>
            </a:r>
            <a:r>
              <a:rPr sz="2000" spc="-5" dirty="0"/>
              <a:t>программные </a:t>
            </a:r>
            <a:r>
              <a:rPr sz="2000" spc="-20" dirty="0"/>
              <a:t>расходы </a:t>
            </a:r>
            <a:r>
              <a:rPr sz="2000" spc="-5" dirty="0"/>
              <a:t>на </a:t>
            </a:r>
            <a:r>
              <a:rPr sz="2000" dirty="0"/>
              <a:t>осуществление </a:t>
            </a:r>
            <a:r>
              <a:rPr sz="2000" spc="-10" dirty="0"/>
              <a:t>полномочий </a:t>
            </a:r>
            <a:r>
              <a:rPr sz="2000" spc="-5" dirty="0"/>
              <a:t>по </a:t>
            </a:r>
            <a:r>
              <a:rPr sz="2000" spc="-484" dirty="0"/>
              <a:t> </a:t>
            </a:r>
            <a:r>
              <a:rPr sz="2000" spc="-10" dirty="0"/>
              <a:t>первичному</a:t>
            </a:r>
            <a:r>
              <a:rPr sz="2000" dirty="0"/>
              <a:t> </a:t>
            </a:r>
            <a:r>
              <a:rPr sz="2000" spc="-20" dirty="0"/>
              <a:t>воинскому</a:t>
            </a:r>
            <a:r>
              <a:rPr sz="2000" dirty="0"/>
              <a:t> </a:t>
            </a:r>
            <a:r>
              <a:rPr sz="2000" spc="-10" dirty="0"/>
              <a:t>учету</a:t>
            </a:r>
            <a:r>
              <a:rPr sz="2000" dirty="0"/>
              <a:t> </a:t>
            </a:r>
            <a:r>
              <a:rPr sz="2000" spc="-5" dirty="0"/>
              <a:t>на</a:t>
            </a:r>
            <a:r>
              <a:rPr sz="2000" spc="15" dirty="0"/>
              <a:t> </a:t>
            </a:r>
            <a:r>
              <a:rPr sz="2000" spc="-5" dirty="0"/>
              <a:t>территориях,</a:t>
            </a:r>
            <a:r>
              <a:rPr sz="2000" spc="-15" dirty="0"/>
              <a:t> </a:t>
            </a:r>
            <a:r>
              <a:rPr sz="2000" spc="-35" dirty="0"/>
              <a:t>где</a:t>
            </a:r>
            <a:r>
              <a:rPr sz="2000" spc="10" dirty="0"/>
              <a:t> </a:t>
            </a:r>
            <a:r>
              <a:rPr sz="2000" spc="-10" dirty="0"/>
              <a:t>отсутствую </a:t>
            </a:r>
            <a:r>
              <a:rPr sz="2000" spc="-484" dirty="0"/>
              <a:t> </a:t>
            </a:r>
            <a:r>
              <a:rPr sz="2000" dirty="0"/>
              <a:t>военные </a:t>
            </a:r>
            <a:r>
              <a:rPr sz="2000" spc="-15" dirty="0"/>
              <a:t>комиссариаты»</a:t>
            </a:r>
            <a:endParaRPr sz="2000"/>
          </a:p>
        </p:txBody>
      </p:sp>
      <p:grpSp>
        <p:nvGrpSpPr>
          <p:cNvPr id="6" name="object 6"/>
          <p:cNvGrpSpPr/>
          <p:nvPr/>
        </p:nvGrpSpPr>
        <p:grpSpPr>
          <a:xfrm>
            <a:off x="2035633" y="2728722"/>
            <a:ext cx="3336290" cy="3336290"/>
            <a:chOff x="2035633" y="2728722"/>
            <a:chExt cx="3336290" cy="3336290"/>
          </a:xfrm>
        </p:grpSpPr>
        <p:sp>
          <p:nvSpPr>
            <p:cNvPr id="7" name="object 7"/>
            <p:cNvSpPr/>
            <p:nvPr/>
          </p:nvSpPr>
          <p:spPr>
            <a:xfrm>
              <a:off x="3703700" y="2728722"/>
              <a:ext cx="1668145" cy="2515870"/>
            </a:xfrm>
            <a:custGeom>
              <a:avLst/>
              <a:gdLst/>
              <a:ahLst/>
              <a:cxnLst/>
              <a:rect l="l" t="t" r="r" b="b"/>
              <a:pathLst>
                <a:path w="1668145" h="2515870">
                  <a:moveTo>
                    <a:pt x="0" y="0"/>
                  </a:moveTo>
                  <a:lnTo>
                    <a:pt x="0" y="1667764"/>
                  </a:lnTo>
                  <a:lnTo>
                    <a:pt x="1436243" y="2515362"/>
                  </a:lnTo>
                  <a:lnTo>
                    <a:pt x="1460830" y="2472235"/>
                  </a:lnTo>
                  <a:lnTo>
                    <a:pt x="1484082" y="2428474"/>
                  </a:lnTo>
                  <a:lnTo>
                    <a:pt x="1505991" y="2384111"/>
                  </a:lnTo>
                  <a:lnTo>
                    <a:pt x="1526548" y="2339177"/>
                  </a:lnTo>
                  <a:lnTo>
                    <a:pt x="1545744" y="2293703"/>
                  </a:lnTo>
                  <a:lnTo>
                    <a:pt x="1563572" y="2247721"/>
                  </a:lnTo>
                  <a:lnTo>
                    <a:pt x="1580022" y="2201262"/>
                  </a:lnTo>
                  <a:lnTo>
                    <a:pt x="1595086" y="2154358"/>
                  </a:lnTo>
                  <a:lnTo>
                    <a:pt x="1608756" y="2107041"/>
                  </a:lnTo>
                  <a:lnTo>
                    <a:pt x="1621023" y="2059341"/>
                  </a:lnTo>
                  <a:lnTo>
                    <a:pt x="1631879" y="2011291"/>
                  </a:lnTo>
                  <a:lnTo>
                    <a:pt x="1641315" y="1962921"/>
                  </a:lnTo>
                  <a:lnTo>
                    <a:pt x="1649322" y="1914264"/>
                  </a:lnTo>
                  <a:lnTo>
                    <a:pt x="1655893" y="1865350"/>
                  </a:lnTo>
                  <a:lnTo>
                    <a:pt x="1661018" y="1816212"/>
                  </a:lnTo>
                  <a:lnTo>
                    <a:pt x="1664689" y="1766880"/>
                  </a:lnTo>
                  <a:lnTo>
                    <a:pt x="1666898" y="1717387"/>
                  </a:lnTo>
                  <a:lnTo>
                    <a:pt x="1667637" y="1667764"/>
                  </a:lnTo>
                  <a:lnTo>
                    <a:pt x="1666950" y="1619454"/>
                  </a:lnTo>
                  <a:lnTo>
                    <a:pt x="1664904" y="1571484"/>
                  </a:lnTo>
                  <a:lnTo>
                    <a:pt x="1661515" y="1523873"/>
                  </a:lnTo>
                  <a:lnTo>
                    <a:pt x="1656804" y="1476640"/>
                  </a:lnTo>
                  <a:lnTo>
                    <a:pt x="1650787" y="1429803"/>
                  </a:lnTo>
                  <a:lnTo>
                    <a:pt x="1643485" y="1383380"/>
                  </a:lnTo>
                  <a:lnTo>
                    <a:pt x="1634915" y="1337390"/>
                  </a:lnTo>
                  <a:lnTo>
                    <a:pt x="1625096" y="1291852"/>
                  </a:lnTo>
                  <a:lnTo>
                    <a:pt x="1614047" y="1246784"/>
                  </a:lnTo>
                  <a:lnTo>
                    <a:pt x="1601785" y="1202205"/>
                  </a:lnTo>
                  <a:lnTo>
                    <a:pt x="1588331" y="1158133"/>
                  </a:lnTo>
                  <a:lnTo>
                    <a:pt x="1573701" y="1114587"/>
                  </a:lnTo>
                  <a:lnTo>
                    <a:pt x="1557915" y="1071585"/>
                  </a:lnTo>
                  <a:lnTo>
                    <a:pt x="1540991" y="1029146"/>
                  </a:lnTo>
                  <a:lnTo>
                    <a:pt x="1522948" y="987289"/>
                  </a:lnTo>
                  <a:lnTo>
                    <a:pt x="1503804" y="946032"/>
                  </a:lnTo>
                  <a:lnTo>
                    <a:pt x="1483578" y="905393"/>
                  </a:lnTo>
                  <a:lnTo>
                    <a:pt x="1462288" y="865391"/>
                  </a:lnTo>
                  <a:lnTo>
                    <a:pt x="1439954" y="826045"/>
                  </a:lnTo>
                  <a:lnTo>
                    <a:pt x="1416592" y="787373"/>
                  </a:lnTo>
                  <a:lnTo>
                    <a:pt x="1392223" y="749394"/>
                  </a:lnTo>
                  <a:lnTo>
                    <a:pt x="1366864" y="712126"/>
                  </a:lnTo>
                  <a:lnTo>
                    <a:pt x="1340535" y="675589"/>
                  </a:lnTo>
                  <a:lnTo>
                    <a:pt x="1313253" y="639799"/>
                  </a:lnTo>
                  <a:lnTo>
                    <a:pt x="1285037" y="604776"/>
                  </a:lnTo>
                  <a:lnTo>
                    <a:pt x="1255905" y="570539"/>
                  </a:lnTo>
                  <a:lnTo>
                    <a:pt x="1225877" y="537106"/>
                  </a:lnTo>
                  <a:lnTo>
                    <a:pt x="1194971" y="504496"/>
                  </a:lnTo>
                  <a:lnTo>
                    <a:pt x="1163205" y="472727"/>
                  </a:lnTo>
                  <a:lnTo>
                    <a:pt x="1130598" y="441817"/>
                  </a:lnTo>
                  <a:lnTo>
                    <a:pt x="1097168" y="411786"/>
                  </a:lnTo>
                  <a:lnTo>
                    <a:pt x="1062935" y="382651"/>
                  </a:lnTo>
                  <a:lnTo>
                    <a:pt x="1027915" y="354432"/>
                  </a:lnTo>
                  <a:lnTo>
                    <a:pt x="992129" y="327147"/>
                  </a:lnTo>
                  <a:lnTo>
                    <a:pt x="955594" y="300814"/>
                  </a:lnTo>
                  <a:lnTo>
                    <a:pt x="918330" y="275452"/>
                  </a:lnTo>
                  <a:lnTo>
                    <a:pt x="880354" y="251079"/>
                  </a:lnTo>
                  <a:lnTo>
                    <a:pt x="841685" y="227715"/>
                  </a:lnTo>
                  <a:lnTo>
                    <a:pt x="802342" y="205378"/>
                  </a:lnTo>
                  <a:lnTo>
                    <a:pt x="762343" y="184085"/>
                  </a:lnTo>
                  <a:lnTo>
                    <a:pt x="721707" y="163856"/>
                  </a:lnTo>
                  <a:lnTo>
                    <a:pt x="680452" y="144710"/>
                  </a:lnTo>
                  <a:lnTo>
                    <a:pt x="638597" y="126664"/>
                  </a:lnTo>
                  <a:lnTo>
                    <a:pt x="596161" y="109738"/>
                  </a:lnTo>
                  <a:lnTo>
                    <a:pt x="553162" y="93950"/>
                  </a:lnTo>
                  <a:lnTo>
                    <a:pt x="509618" y="79318"/>
                  </a:lnTo>
                  <a:lnTo>
                    <a:pt x="465548" y="65861"/>
                  </a:lnTo>
                  <a:lnTo>
                    <a:pt x="420970" y="53598"/>
                  </a:lnTo>
                  <a:lnTo>
                    <a:pt x="375904" y="42547"/>
                  </a:lnTo>
                  <a:lnTo>
                    <a:pt x="330368" y="32726"/>
                  </a:lnTo>
                  <a:lnTo>
                    <a:pt x="284379" y="24155"/>
                  </a:lnTo>
                  <a:lnTo>
                    <a:pt x="237958" y="16851"/>
                  </a:lnTo>
                  <a:lnTo>
                    <a:pt x="191121" y="10834"/>
                  </a:lnTo>
                  <a:lnTo>
                    <a:pt x="143889" y="6122"/>
                  </a:lnTo>
                  <a:lnTo>
                    <a:pt x="96279" y="2733"/>
                  </a:lnTo>
                  <a:lnTo>
                    <a:pt x="48309" y="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15641" y="4396486"/>
              <a:ext cx="2924810" cy="1668145"/>
            </a:xfrm>
            <a:custGeom>
              <a:avLst/>
              <a:gdLst/>
              <a:ahLst/>
              <a:cxnLst/>
              <a:rect l="l" t="t" r="r" b="b"/>
              <a:pathLst>
                <a:path w="2924810" h="1668145">
                  <a:moveTo>
                    <a:pt x="1488058" y="0"/>
                  </a:moveTo>
                  <a:lnTo>
                    <a:pt x="0" y="752982"/>
                  </a:lnTo>
                  <a:lnTo>
                    <a:pt x="23348" y="797484"/>
                  </a:lnTo>
                  <a:lnTo>
                    <a:pt x="47981" y="841175"/>
                  </a:lnTo>
                  <a:lnTo>
                    <a:pt x="73873" y="884032"/>
                  </a:lnTo>
                  <a:lnTo>
                    <a:pt x="101002" y="926030"/>
                  </a:lnTo>
                  <a:lnTo>
                    <a:pt x="129344" y="967145"/>
                  </a:lnTo>
                  <a:lnTo>
                    <a:pt x="158876" y="1007353"/>
                  </a:lnTo>
                  <a:lnTo>
                    <a:pt x="189574" y="1046628"/>
                  </a:lnTo>
                  <a:lnTo>
                    <a:pt x="221416" y="1084948"/>
                  </a:lnTo>
                  <a:lnTo>
                    <a:pt x="254378" y="1122286"/>
                  </a:lnTo>
                  <a:lnTo>
                    <a:pt x="288436" y="1158620"/>
                  </a:lnTo>
                  <a:lnTo>
                    <a:pt x="323568" y="1193923"/>
                  </a:lnTo>
                  <a:lnTo>
                    <a:pt x="359750" y="1228173"/>
                  </a:lnTo>
                  <a:lnTo>
                    <a:pt x="396958" y="1261344"/>
                  </a:lnTo>
                  <a:lnTo>
                    <a:pt x="435170" y="1293413"/>
                  </a:lnTo>
                  <a:lnTo>
                    <a:pt x="474361" y="1324354"/>
                  </a:lnTo>
                  <a:lnTo>
                    <a:pt x="514509" y="1354143"/>
                  </a:lnTo>
                  <a:lnTo>
                    <a:pt x="555591" y="1382756"/>
                  </a:lnTo>
                  <a:lnTo>
                    <a:pt x="597582" y="1410169"/>
                  </a:lnTo>
                  <a:lnTo>
                    <a:pt x="640460" y="1436357"/>
                  </a:lnTo>
                  <a:lnTo>
                    <a:pt x="682424" y="1460317"/>
                  </a:lnTo>
                  <a:lnTo>
                    <a:pt x="724785" y="1482932"/>
                  </a:lnTo>
                  <a:lnTo>
                    <a:pt x="767519" y="1504210"/>
                  </a:lnTo>
                  <a:lnTo>
                    <a:pt x="810600" y="1524156"/>
                  </a:lnTo>
                  <a:lnTo>
                    <a:pt x="854002" y="1542776"/>
                  </a:lnTo>
                  <a:lnTo>
                    <a:pt x="897700" y="1560079"/>
                  </a:lnTo>
                  <a:lnTo>
                    <a:pt x="941669" y="1576069"/>
                  </a:lnTo>
                  <a:lnTo>
                    <a:pt x="985883" y="1590754"/>
                  </a:lnTo>
                  <a:lnTo>
                    <a:pt x="1030318" y="1604140"/>
                  </a:lnTo>
                  <a:lnTo>
                    <a:pt x="1074947" y="1616234"/>
                  </a:lnTo>
                  <a:lnTo>
                    <a:pt x="1119745" y="1627042"/>
                  </a:lnTo>
                  <a:lnTo>
                    <a:pt x="1164687" y="1636571"/>
                  </a:lnTo>
                  <a:lnTo>
                    <a:pt x="1209748" y="1644827"/>
                  </a:lnTo>
                  <a:lnTo>
                    <a:pt x="1254901" y="1651817"/>
                  </a:lnTo>
                  <a:lnTo>
                    <a:pt x="1300123" y="1657548"/>
                  </a:lnTo>
                  <a:lnTo>
                    <a:pt x="1345386" y="1662025"/>
                  </a:lnTo>
                  <a:lnTo>
                    <a:pt x="1390667" y="1665256"/>
                  </a:lnTo>
                  <a:lnTo>
                    <a:pt x="1435939" y="1667247"/>
                  </a:lnTo>
                  <a:lnTo>
                    <a:pt x="1481177" y="1668004"/>
                  </a:lnTo>
                  <a:lnTo>
                    <a:pt x="1526356" y="1667535"/>
                  </a:lnTo>
                  <a:lnTo>
                    <a:pt x="1571450" y="1665845"/>
                  </a:lnTo>
                  <a:lnTo>
                    <a:pt x="1616434" y="1662942"/>
                  </a:lnTo>
                  <a:lnTo>
                    <a:pt x="1661283" y="1658831"/>
                  </a:lnTo>
                  <a:lnTo>
                    <a:pt x="1705971" y="1653520"/>
                  </a:lnTo>
                  <a:lnTo>
                    <a:pt x="1750473" y="1647014"/>
                  </a:lnTo>
                  <a:lnTo>
                    <a:pt x="1794763" y="1639321"/>
                  </a:lnTo>
                  <a:lnTo>
                    <a:pt x="1838816" y="1630446"/>
                  </a:lnTo>
                  <a:lnTo>
                    <a:pt x="1882607" y="1620398"/>
                  </a:lnTo>
                  <a:lnTo>
                    <a:pt x="1926110" y="1609181"/>
                  </a:lnTo>
                  <a:lnTo>
                    <a:pt x="1969300" y="1596802"/>
                  </a:lnTo>
                  <a:lnTo>
                    <a:pt x="2012152" y="1583269"/>
                  </a:lnTo>
                  <a:lnTo>
                    <a:pt x="2054639" y="1568588"/>
                  </a:lnTo>
                  <a:lnTo>
                    <a:pt x="2096738" y="1552764"/>
                  </a:lnTo>
                  <a:lnTo>
                    <a:pt x="2138421" y="1535806"/>
                  </a:lnTo>
                  <a:lnTo>
                    <a:pt x="2179665" y="1517718"/>
                  </a:lnTo>
                  <a:lnTo>
                    <a:pt x="2220443" y="1498509"/>
                  </a:lnTo>
                  <a:lnTo>
                    <a:pt x="2260730" y="1478184"/>
                  </a:lnTo>
                  <a:lnTo>
                    <a:pt x="2300501" y="1456749"/>
                  </a:lnTo>
                  <a:lnTo>
                    <a:pt x="2339730" y="1434212"/>
                  </a:lnTo>
                  <a:lnTo>
                    <a:pt x="2378393" y="1410580"/>
                  </a:lnTo>
                  <a:lnTo>
                    <a:pt x="2416463" y="1385857"/>
                  </a:lnTo>
                  <a:lnTo>
                    <a:pt x="2453915" y="1360052"/>
                  </a:lnTo>
                  <a:lnTo>
                    <a:pt x="2490724" y="1333170"/>
                  </a:lnTo>
                  <a:lnTo>
                    <a:pt x="2526865" y="1305219"/>
                  </a:lnTo>
                  <a:lnTo>
                    <a:pt x="2562311" y="1276204"/>
                  </a:lnTo>
                  <a:lnTo>
                    <a:pt x="2597038" y="1246132"/>
                  </a:lnTo>
                  <a:lnTo>
                    <a:pt x="2631021" y="1215011"/>
                  </a:lnTo>
                  <a:lnTo>
                    <a:pt x="2664233" y="1182845"/>
                  </a:lnTo>
                  <a:lnTo>
                    <a:pt x="2696650" y="1149643"/>
                  </a:lnTo>
                  <a:lnTo>
                    <a:pt x="2728246" y="1115409"/>
                  </a:lnTo>
                  <a:lnTo>
                    <a:pt x="2758996" y="1080152"/>
                  </a:lnTo>
                  <a:lnTo>
                    <a:pt x="2788874" y="1043877"/>
                  </a:lnTo>
                  <a:lnTo>
                    <a:pt x="2817855" y="1006592"/>
                  </a:lnTo>
                  <a:lnTo>
                    <a:pt x="2845914" y="968302"/>
                  </a:lnTo>
                  <a:lnTo>
                    <a:pt x="2873025" y="929014"/>
                  </a:lnTo>
                  <a:lnTo>
                    <a:pt x="2899162" y="888735"/>
                  </a:lnTo>
                  <a:lnTo>
                    <a:pt x="2924302" y="847470"/>
                  </a:lnTo>
                  <a:lnTo>
                    <a:pt x="1488058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35633" y="2728722"/>
              <a:ext cx="1668145" cy="2421255"/>
            </a:xfrm>
            <a:custGeom>
              <a:avLst/>
              <a:gdLst/>
              <a:ahLst/>
              <a:cxnLst/>
              <a:rect l="l" t="t" r="r" b="b"/>
              <a:pathLst>
                <a:path w="1668145" h="2421254">
                  <a:moveTo>
                    <a:pt x="1668067" y="0"/>
                  </a:moveTo>
                  <a:lnTo>
                    <a:pt x="1619061" y="720"/>
                  </a:lnTo>
                  <a:lnTo>
                    <a:pt x="1570172" y="2877"/>
                  </a:lnTo>
                  <a:lnTo>
                    <a:pt x="1521431" y="6462"/>
                  </a:lnTo>
                  <a:lnTo>
                    <a:pt x="1472868" y="11469"/>
                  </a:lnTo>
                  <a:lnTo>
                    <a:pt x="1424512" y="17890"/>
                  </a:lnTo>
                  <a:lnTo>
                    <a:pt x="1376396" y="25717"/>
                  </a:lnTo>
                  <a:lnTo>
                    <a:pt x="1328549" y="34943"/>
                  </a:lnTo>
                  <a:lnTo>
                    <a:pt x="1281002" y="45561"/>
                  </a:lnTo>
                  <a:lnTo>
                    <a:pt x="1233786" y="57562"/>
                  </a:lnTo>
                  <a:lnTo>
                    <a:pt x="1186930" y="70941"/>
                  </a:lnTo>
                  <a:lnTo>
                    <a:pt x="1140466" y="85689"/>
                  </a:lnTo>
                  <a:lnTo>
                    <a:pt x="1094423" y="101798"/>
                  </a:lnTo>
                  <a:lnTo>
                    <a:pt x="1048834" y="119262"/>
                  </a:lnTo>
                  <a:lnTo>
                    <a:pt x="1003727" y="138072"/>
                  </a:lnTo>
                  <a:lnTo>
                    <a:pt x="959133" y="158222"/>
                  </a:lnTo>
                  <a:lnTo>
                    <a:pt x="915084" y="179704"/>
                  </a:lnTo>
                  <a:lnTo>
                    <a:pt x="872286" y="202133"/>
                  </a:lnTo>
                  <a:lnTo>
                    <a:pt x="830407" y="225622"/>
                  </a:lnTo>
                  <a:lnTo>
                    <a:pt x="789454" y="250146"/>
                  </a:lnTo>
                  <a:lnTo>
                    <a:pt x="749435" y="275680"/>
                  </a:lnTo>
                  <a:lnTo>
                    <a:pt x="710358" y="302198"/>
                  </a:lnTo>
                  <a:lnTo>
                    <a:pt x="672232" y="329677"/>
                  </a:lnTo>
                  <a:lnTo>
                    <a:pt x="635066" y="358092"/>
                  </a:lnTo>
                  <a:lnTo>
                    <a:pt x="598866" y="387416"/>
                  </a:lnTo>
                  <a:lnTo>
                    <a:pt x="563641" y="417626"/>
                  </a:lnTo>
                  <a:lnTo>
                    <a:pt x="529399" y="448697"/>
                  </a:lnTo>
                  <a:lnTo>
                    <a:pt x="496150" y="480603"/>
                  </a:lnTo>
                  <a:lnTo>
                    <a:pt x="463899" y="513320"/>
                  </a:lnTo>
                  <a:lnTo>
                    <a:pt x="432657" y="546822"/>
                  </a:lnTo>
                  <a:lnTo>
                    <a:pt x="402431" y="581086"/>
                  </a:lnTo>
                  <a:lnTo>
                    <a:pt x="373229" y="616085"/>
                  </a:lnTo>
                  <a:lnTo>
                    <a:pt x="345060" y="651796"/>
                  </a:lnTo>
                  <a:lnTo>
                    <a:pt x="317931" y="688193"/>
                  </a:lnTo>
                  <a:lnTo>
                    <a:pt x="291851" y="725251"/>
                  </a:lnTo>
                  <a:lnTo>
                    <a:pt x="266829" y="762945"/>
                  </a:lnTo>
                  <a:lnTo>
                    <a:pt x="242871" y="801251"/>
                  </a:lnTo>
                  <a:lnTo>
                    <a:pt x="219986" y="840143"/>
                  </a:lnTo>
                  <a:lnTo>
                    <a:pt x="198184" y="879597"/>
                  </a:lnTo>
                  <a:lnTo>
                    <a:pt x="177470" y="919587"/>
                  </a:lnTo>
                  <a:lnTo>
                    <a:pt x="157855" y="960090"/>
                  </a:lnTo>
                  <a:lnTo>
                    <a:pt x="139346" y="1001079"/>
                  </a:lnTo>
                  <a:lnTo>
                    <a:pt x="121951" y="1042530"/>
                  </a:lnTo>
                  <a:lnTo>
                    <a:pt x="105679" y="1084419"/>
                  </a:lnTo>
                  <a:lnTo>
                    <a:pt x="90537" y="1126719"/>
                  </a:lnTo>
                  <a:lnTo>
                    <a:pt x="76534" y="1169407"/>
                  </a:lnTo>
                  <a:lnTo>
                    <a:pt x="63678" y="1212457"/>
                  </a:lnTo>
                  <a:lnTo>
                    <a:pt x="51977" y="1255844"/>
                  </a:lnTo>
                  <a:lnTo>
                    <a:pt x="41439" y="1299544"/>
                  </a:lnTo>
                  <a:lnTo>
                    <a:pt x="32073" y="1343532"/>
                  </a:lnTo>
                  <a:lnTo>
                    <a:pt x="23886" y="1387782"/>
                  </a:lnTo>
                  <a:lnTo>
                    <a:pt x="16888" y="1432270"/>
                  </a:lnTo>
                  <a:lnTo>
                    <a:pt x="11085" y="1476971"/>
                  </a:lnTo>
                  <a:lnTo>
                    <a:pt x="6487" y="1521860"/>
                  </a:lnTo>
                  <a:lnTo>
                    <a:pt x="3101" y="1566911"/>
                  </a:lnTo>
                  <a:lnTo>
                    <a:pt x="936" y="1612101"/>
                  </a:lnTo>
                  <a:lnTo>
                    <a:pt x="0" y="1657405"/>
                  </a:lnTo>
                  <a:lnTo>
                    <a:pt x="300" y="1702796"/>
                  </a:lnTo>
                  <a:lnTo>
                    <a:pt x="1846" y="1748251"/>
                  </a:lnTo>
                  <a:lnTo>
                    <a:pt x="4644" y="1793745"/>
                  </a:lnTo>
                  <a:lnTo>
                    <a:pt x="8705" y="1839252"/>
                  </a:lnTo>
                  <a:lnTo>
                    <a:pt x="14035" y="1884748"/>
                  </a:lnTo>
                  <a:lnTo>
                    <a:pt x="20643" y="1930207"/>
                  </a:lnTo>
                  <a:lnTo>
                    <a:pt x="28537" y="1975605"/>
                  </a:lnTo>
                  <a:lnTo>
                    <a:pt x="37725" y="2020918"/>
                  </a:lnTo>
                  <a:lnTo>
                    <a:pt x="48216" y="2066119"/>
                  </a:lnTo>
                  <a:lnTo>
                    <a:pt x="60017" y="2111185"/>
                  </a:lnTo>
                  <a:lnTo>
                    <a:pt x="73136" y="2156089"/>
                  </a:lnTo>
                  <a:lnTo>
                    <a:pt x="87583" y="2200808"/>
                  </a:lnTo>
                  <a:lnTo>
                    <a:pt x="103365" y="2245317"/>
                  </a:lnTo>
                  <a:lnTo>
                    <a:pt x="120490" y="2289590"/>
                  </a:lnTo>
                  <a:lnTo>
                    <a:pt x="138967" y="2333602"/>
                  </a:lnTo>
                  <a:lnTo>
                    <a:pt x="158803" y="2377330"/>
                  </a:lnTo>
                  <a:lnTo>
                    <a:pt x="180008" y="2420747"/>
                  </a:lnTo>
                  <a:lnTo>
                    <a:pt x="1668067" y="1667764"/>
                  </a:lnTo>
                  <a:lnTo>
                    <a:pt x="1668067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96334" y="3802760"/>
            <a:ext cx="1022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Cambria"/>
                <a:cs typeface="Cambria"/>
              </a:rPr>
              <a:t>95205,00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19754" y="5498693"/>
            <a:ext cx="1022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smtClean="0">
                <a:latin typeface="Cambria"/>
                <a:cs typeface="Cambria"/>
              </a:rPr>
              <a:t>98 230,00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58364" y="3837813"/>
            <a:ext cx="11944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smtClean="0">
                <a:latin typeface="Cambria"/>
                <a:cs typeface="Cambria"/>
              </a:rPr>
              <a:t>101 510,00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12864" y="3653028"/>
            <a:ext cx="111760" cy="757555"/>
            <a:chOff x="6912864" y="3653028"/>
            <a:chExt cx="111760" cy="757555"/>
          </a:xfrm>
        </p:grpSpPr>
        <p:sp>
          <p:nvSpPr>
            <p:cNvPr id="14" name="object 14"/>
            <p:cNvSpPr/>
            <p:nvPr/>
          </p:nvSpPr>
          <p:spPr>
            <a:xfrm>
              <a:off x="6912864" y="3653028"/>
              <a:ext cx="111760" cy="113030"/>
            </a:xfrm>
            <a:custGeom>
              <a:avLst/>
              <a:gdLst/>
              <a:ahLst/>
              <a:cxnLst/>
              <a:rect l="l" t="t" r="r" b="b"/>
              <a:pathLst>
                <a:path w="111759" h="113029">
                  <a:moveTo>
                    <a:pt x="111251" y="0"/>
                  </a:moveTo>
                  <a:lnTo>
                    <a:pt x="0" y="0"/>
                  </a:lnTo>
                  <a:lnTo>
                    <a:pt x="0" y="112776"/>
                  </a:lnTo>
                  <a:lnTo>
                    <a:pt x="111251" y="112776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3333FF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12864" y="3976116"/>
              <a:ext cx="111760" cy="113030"/>
            </a:xfrm>
            <a:custGeom>
              <a:avLst/>
              <a:gdLst/>
              <a:ahLst/>
              <a:cxnLst/>
              <a:rect l="l" t="t" r="r" b="b"/>
              <a:pathLst>
                <a:path w="111759" h="113029">
                  <a:moveTo>
                    <a:pt x="111251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1251" y="112775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12864" y="4299204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111251" y="0"/>
                  </a:moveTo>
                  <a:lnTo>
                    <a:pt x="0" y="0"/>
                  </a:lnTo>
                  <a:lnTo>
                    <a:pt x="0" y="111252"/>
                  </a:lnTo>
                  <a:lnTo>
                    <a:pt x="111251" y="111252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064120" y="3509390"/>
            <a:ext cx="488950" cy="9937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6235" marR="5080" indent="-14605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Распределение</a:t>
            </a:r>
            <a:r>
              <a:rPr sz="2400" spc="-25" dirty="0"/>
              <a:t> </a:t>
            </a:r>
            <a:r>
              <a:rPr sz="2400" spc="-30" dirty="0"/>
              <a:t>расходов</a:t>
            </a:r>
            <a:r>
              <a:rPr sz="2400" dirty="0"/>
              <a:t> </a:t>
            </a:r>
            <a:r>
              <a:rPr sz="2400" spc="-25" dirty="0"/>
              <a:t>бюджета</a:t>
            </a:r>
            <a:r>
              <a:rPr sz="2400" dirty="0"/>
              <a:t> </a:t>
            </a:r>
            <a:r>
              <a:rPr sz="2400" spc="-5" dirty="0"/>
              <a:t>на</a:t>
            </a:r>
            <a:r>
              <a:rPr sz="2400" spc="-10" dirty="0"/>
              <a:t> </a:t>
            </a:r>
            <a:r>
              <a:rPr sz="2400" dirty="0"/>
              <a:t>реализацию </a:t>
            </a:r>
            <a:r>
              <a:rPr sz="2400" spc="-585" dirty="0"/>
              <a:t> </a:t>
            </a:r>
            <a:r>
              <a:rPr sz="2400" dirty="0"/>
              <a:t>муниципальных</a:t>
            </a:r>
            <a:r>
              <a:rPr sz="2400" spc="-10" dirty="0"/>
              <a:t> </a:t>
            </a:r>
            <a:r>
              <a:rPr sz="2400" spc="-5" dirty="0"/>
              <a:t>программ</a:t>
            </a:r>
            <a:endParaRPr sz="24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59826"/>
              </p:ext>
            </p:extLst>
          </p:nvPr>
        </p:nvGraphicFramePr>
        <p:xfrm>
          <a:off x="0" y="845692"/>
          <a:ext cx="9138918" cy="56209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0272">
                <a:tc>
                  <a:txBody>
                    <a:bodyPr/>
                    <a:lstStyle/>
                    <a:p>
                      <a:pPr marL="1657985" marR="514984" indent="-11360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муниципальных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программ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solidFill>
                      <a:srgbClr val="FFFFC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Объем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0BF"/>
                      </a:solidFill>
                      <a:prstDash val="solid"/>
                    </a:lnL>
                    <a:lnT w="12700">
                      <a:solidFill>
                        <a:srgbClr val="6FA0BF"/>
                      </a:solidFill>
                      <a:prstDash val="solid"/>
                    </a:lnT>
                    <a:solidFill>
                      <a:srgbClr val="FFFF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solidFill>
                      <a:srgbClr val="FFF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2022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10"/>
                        </a:lnSpc>
                      </a:pP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910"/>
                        </a:lnSpc>
                      </a:pP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6350">
                      <a:solidFill>
                        <a:srgbClr val="6FA0BF"/>
                      </a:solidFill>
                      <a:prstDash val="solid"/>
                    </a:lnR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182">
                <a:tc>
                  <a:txBody>
                    <a:bodyPr/>
                    <a:lstStyle/>
                    <a:p>
                      <a:pPr marL="88265" marR="33464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«Повышение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эффективности деятельности органов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местного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самоуправления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Песчановского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сельского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 err="1">
                          <a:latin typeface="Times New Roman"/>
                          <a:cs typeface="Times New Roman"/>
                        </a:rPr>
                        <a:t>поселения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»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635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2905900,00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2905900,00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2905900,00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635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88265" marR="9766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« Организация деятельности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МКУ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«АХЦ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«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Песчаное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»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635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3549028,00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3651990,00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3759080,00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635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88265" marR="6629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«Благоустройство 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территории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 smtClean="0">
                          <a:latin typeface="Times New Roman"/>
                          <a:cs typeface="Times New Roman"/>
                        </a:rPr>
                        <a:t>Песчановского</a:t>
                      </a:r>
                      <a:r>
                        <a:rPr sz="1400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 err="1" smtClean="0">
                          <a:latin typeface="Times New Roman"/>
                          <a:cs typeface="Times New Roman"/>
                        </a:rPr>
                        <a:t>сельского</a:t>
                      </a:r>
                      <a:r>
                        <a:rPr lang="ru-RU" sz="14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поселени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я»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12292677,00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12574635,50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12868024,50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635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880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sz="14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культуры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территории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8265" marR="830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Песчановского </a:t>
                      </a:r>
                      <a:r>
                        <a:rPr sz="1400" spc="-15" dirty="0" err="1">
                          <a:latin typeface="Times New Roman"/>
                          <a:cs typeface="Times New Roman"/>
                        </a:rPr>
                        <a:t>сельского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поселения</a:t>
                      </a:r>
                      <a:r>
                        <a:rPr sz="1400" spc="-15" dirty="0" smtClean="0">
                          <a:latin typeface="Times New Roman"/>
                          <a:cs typeface="Times New Roman"/>
                        </a:rPr>
                        <a:t>»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sz="1800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000,00</a:t>
                      </a:r>
                    </a:p>
                  </a:txBody>
                  <a:tcPr marL="0" marR="0" marT="39369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sz="1800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00,00</a:t>
                      </a:r>
                    </a:p>
                  </a:txBody>
                  <a:tcPr marL="0" marR="0" marT="39369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sz="1800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000,00</a:t>
                      </a:r>
                    </a:p>
                  </a:txBody>
                  <a:tcPr marL="0" marR="0" marT="39369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635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352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муниципальным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имуществом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8265" marR="7258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земельными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ресурсами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муниципального </a:t>
                      </a:r>
                      <a:r>
                        <a:rPr sz="14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образования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 err="1" smtClean="0">
                          <a:latin typeface="Times New Roman"/>
                          <a:cs typeface="Times New Roman"/>
                        </a:rPr>
                        <a:t>Песчановско</a:t>
                      </a:r>
                      <a:r>
                        <a:rPr lang="ru-RU" sz="1400" spc="-1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 err="1" smtClean="0">
                          <a:latin typeface="Times New Roman"/>
                          <a:cs typeface="Times New Roman"/>
                        </a:rPr>
                        <a:t>сельско</a:t>
                      </a:r>
                      <a:r>
                        <a:rPr lang="ru-RU" sz="1400" spc="-1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поселени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 Бахчисарайского района Республики Крым»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6350">
                      <a:solidFill>
                        <a:srgbClr val="6FA0B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2000000,00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2000000,00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2000000,00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635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908">
                <a:tc>
                  <a:txBody>
                    <a:bodyPr/>
                    <a:lstStyle/>
                    <a:p>
                      <a:pPr marL="88265" marR="725805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6350">
                      <a:solidFill>
                        <a:srgbClr val="6FA0B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200000,00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FA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200000,00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200000,00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6350">
                      <a:solidFill>
                        <a:srgbClr val="6FA0B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838186"/>
                  </a:ext>
                </a:extLst>
              </a:tr>
              <a:tr h="646123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600" spc="-1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spc="-15" dirty="0" err="1" smtClean="0">
                          <a:latin typeface="Times New Roman"/>
                          <a:cs typeface="Times New Roman"/>
                        </a:rPr>
                        <a:t>ого</a:t>
                      </a:r>
                      <a:r>
                        <a:rPr lang="ru-RU" sz="1600" spc="-15" dirty="0" smtClean="0">
                          <a:latin typeface="Times New Roman"/>
                          <a:cs typeface="Times New Roman"/>
                        </a:rPr>
                        <a:t>: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635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635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21347605,00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635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27136870,50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1270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635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22133004,50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6FA0BF"/>
                      </a:solidFill>
                      <a:prstDash val="solid"/>
                    </a:lnL>
                    <a:lnR w="6350">
                      <a:solidFill>
                        <a:srgbClr val="6FA0BF"/>
                      </a:solidFill>
                      <a:prstDash val="solid"/>
                    </a:lnR>
                    <a:lnT w="12700">
                      <a:solidFill>
                        <a:srgbClr val="6FA0BF"/>
                      </a:solidFill>
                      <a:prstDash val="solid"/>
                    </a:lnT>
                    <a:lnB w="6350">
                      <a:solidFill>
                        <a:srgbClr val="6FA0BF"/>
                      </a:solidFill>
                      <a:prstDash val="solid"/>
                    </a:lnB>
                    <a:solidFill>
                      <a:srgbClr val="FFF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345304" y="1345691"/>
            <a:ext cx="4798695" cy="12700"/>
          </a:xfrm>
          <a:custGeom>
            <a:avLst/>
            <a:gdLst/>
            <a:ahLst/>
            <a:cxnLst/>
            <a:rect l="l" t="t" r="r" b="b"/>
            <a:pathLst>
              <a:path w="4798695" h="12700">
                <a:moveTo>
                  <a:pt x="0" y="12700"/>
                </a:moveTo>
                <a:lnTo>
                  <a:pt x="4798695" y="12700"/>
                </a:lnTo>
                <a:lnTo>
                  <a:pt x="479869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FA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833261"/>
              </p:ext>
            </p:extLst>
          </p:nvPr>
        </p:nvGraphicFramePr>
        <p:xfrm>
          <a:off x="-17585" y="5196840"/>
          <a:ext cx="4208585" cy="518160"/>
        </p:xfrm>
        <a:graphic>
          <a:graphicData uri="http://schemas.openxmlformats.org/drawingml/2006/table">
            <a:tbl>
              <a:tblPr/>
              <a:tblGrid>
                <a:gridCol w="4208585">
                  <a:extLst>
                    <a:ext uri="{9D8B030D-6E8A-4147-A177-3AD203B41FA5}">
                      <a16:colId xmlns:a16="http://schemas.microsoft.com/office/drawing/2014/main" val="196699052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«Развитие физической</a:t>
                      </a:r>
                      <a:r>
                        <a:rPr lang="ru-RU" sz="1400" baseline="0" dirty="0" smtClean="0"/>
                        <a:t> культуры и спорта на территории Песчановского сельского поселения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3808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2D04F">
              <a:alpha val="4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419" rIns="0" bIns="0" rtlCol="0">
            <a:spAutoFit/>
          </a:bodyPr>
          <a:lstStyle/>
          <a:p>
            <a:pPr marL="1685925" marR="5080" indent="-1710689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Способы</a:t>
            </a:r>
            <a:r>
              <a:rPr spc="15" dirty="0"/>
              <a:t> </a:t>
            </a:r>
            <a:r>
              <a:rPr spc="-10" dirty="0"/>
              <a:t>участия</a:t>
            </a:r>
            <a:r>
              <a:rPr spc="20" dirty="0"/>
              <a:t> </a:t>
            </a:r>
            <a:r>
              <a:rPr spc="-5" dirty="0"/>
              <a:t>граждан</a:t>
            </a:r>
            <a:r>
              <a:rPr spc="5" dirty="0"/>
              <a:t> </a:t>
            </a:r>
            <a:r>
              <a:rPr spc="-5" dirty="0"/>
              <a:t>в</a:t>
            </a:r>
            <a:r>
              <a:rPr dirty="0"/>
              <a:t> </a:t>
            </a:r>
            <a:r>
              <a:rPr spc="-5" dirty="0"/>
              <a:t>общественном </a:t>
            </a:r>
            <a:r>
              <a:rPr spc="-685" dirty="0"/>
              <a:t> </a:t>
            </a:r>
            <a:r>
              <a:rPr spc="-10" dirty="0"/>
              <a:t>обсуждении</a:t>
            </a:r>
            <a:r>
              <a:rPr spc="-5" dirty="0"/>
              <a:t> </a:t>
            </a:r>
            <a:r>
              <a:rPr dirty="0"/>
              <a:t>проекта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1691" y="1445767"/>
            <a:ext cx="779335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31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9558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Проект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бюджета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Песчановского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сельского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поселения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Бахчисарайского</a:t>
            </a:r>
            <a:endParaRPr sz="2400">
              <a:latin typeface="Times New Roman"/>
              <a:cs typeface="Times New Roman"/>
            </a:endParaRPr>
          </a:p>
          <a:p>
            <a:pPr marL="12700" marR="20129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района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Республики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Крым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очередной</a:t>
            </a:r>
            <a:r>
              <a:rPr sz="2400" spc="-5" dirty="0">
                <a:latin typeface="Times New Roman"/>
                <a:cs typeface="Times New Roman"/>
              </a:rPr>
              <a:t> финансовый </a:t>
            </a:r>
            <a:r>
              <a:rPr sz="2400" spc="-45" dirty="0">
                <a:latin typeface="Times New Roman"/>
                <a:cs typeface="Times New Roman"/>
              </a:rPr>
              <a:t>год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плановый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Times New Roman"/>
                <a:cs typeface="Times New Roman"/>
              </a:rPr>
              <a:t>период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5833"/>
              <a:buChar char="•"/>
              <a:tabLst>
                <a:tab pos="120650" algn="l"/>
              </a:tabLst>
            </a:pPr>
            <a:r>
              <a:rPr sz="2400" spc="5" dirty="0">
                <a:latin typeface="Times New Roman"/>
                <a:cs typeface="Times New Roman"/>
              </a:rPr>
              <a:t>выносится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15" dirty="0">
                <a:latin typeface="Times New Roman"/>
                <a:cs typeface="Times New Roman"/>
              </a:rPr>
              <a:t>публичные </a:t>
            </a:r>
            <a:r>
              <a:rPr sz="2400" dirty="0">
                <a:latin typeface="Times New Roman"/>
                <a:cs typeface="Times New Roman"/>
              </a:rPr>
              <a:t>слушания в сроки, </a:t>
            </a:r>
            <a:r>
              <a:rPr sz="2400" spc="-5" dirty="0">
                <a:latin typeface="Times New Roman"/>
                <a:cs typeface="Times New Roman"/>
              </a:rPr>
              <a:t>определенные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бюджетным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latin typeface="Times New Roman"/>
                <a:cs typeface="Times New Roman"/>
              </a:rPr>
              <a:t>законодательством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Российской </a:t>
            </a:r>
            <a:r>
              <a:rPr sz="2400" spc="-5" dirty="0">
                <a:latin typeface="Times New Roman"/>
                <a:cs typeface="Times New Roman"/>
              </a:rPr>
              <a:t>Федерации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FFFF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9975" y="296926"/>
            <a:ext cx="7343775" cy="3961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128270" algn="ctr">
              <a:lnSpc>
                <a:spcPct val="100000"/>
              </a:lnSpc>
              <a:spcBef>
                <a:spcPts val="100"/>
              </a:spcBef>
              <a:tabLst>
                <a:tab pos="4966335" algn="l"/>
              </a:tabLst>
            </a:pPr>
            <a:r>
              <a:rPr sz="2400" dirty="0">
                <a:latin typeface="Times New Roman"/>
                <a:cs typeface="Times New Roman"/>
              </a:rPr>
              <a:t>«Б</a:t>
            </a:r>
            <a:r>
              <a:rPr sz="2400" spc="-125" dirty="0">
                <a:latin typeface="Times New Roman"/>
                <a:cs typeface="Times New Roman"/>
              </a:rPr>
              <a:t>ю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-40" dirty="0">
                <a:latin typeface="Times New Roman"/>
                <a:cs typeface="Times New Roman"/>
              </a:rPr>
              <a:t>ж</a:t>
            </a:r>
            <a:r>
              <a:rPr sz="2400" dirty="0">
                <a:latin typeface="Times New Roman"/>
                <a:cs typeface="Times New Roman"/>
              </a:rPr>
              <a:t>ет для </a:t>
            </a:r>
            <a:r>
              <a:rPr sz="2400" spc="-5" dirty="0">
                <a:latin typeface="Times New Roman"/>
                <a:cs typeface="Times New Roman"/>
              </a:rPr>
              <a:t>граждан</a:t>
            </a:r>
            <a:r>
              <a:rPr sz="2400" dirty="0">
                <a:latin typeface="Times New Roman"/>
                <a:cs typeface="Times New Roman"/>
              </a:rPr>
              <a:t>»</a:t>
            </a:r>
            <a:r>
              <a:rPr sz="2400" spc="-5" dirty="0">
                <a:latin typeface="Times New Roman"/>
                <a:cs typeface="Times New Roman"/>
              </a:rPr>
              <a:t> п</a:t>
            </a:r>
            <a:r>
              <a:rPr sz="2400" spc="-7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-60" dirty="0">
                <a:latin typeface="Times New Roman"/>
                <a:cs typeface="Times New Roman"/>
              </a:rPr>
              <a:t>г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spc="-4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ле</a:t>
            </a:r>
            <a:r>
              <a:rPr sz="2400" dirty="0">
                <a:latin typeface="Times New Roman"/>
                <a:cs typeface="Times New Roman"/>
              </a:rPr>
              <a:t>н	</a:t>
            </a:r>
            <a:r>
              <a:rPr sz="2400" spc="-5" dirty="0">
                <a:latin typeface="Times New Roman"/>
                <a:cs typeface="Times New Roman"/>
              </a:rPr>
              <a:t>Админис</a:t>
            </a:r>
            <a:r>
              <a:rPr sz="2400" spc="2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рацией  </a:t>
            </a:r>
            <a:r>
              <a:rPr sz="2400" spc="-15" dirty="0">
                <a:latin typeface="Times New Roman"/>
                <a:cs typeface="Times New Roman"/>
              </a:rPr>
              <a:t>Песчановского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сельского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поселения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Бахчисарайского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района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Республики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Крым</a:t>
            </a:r>
            <a:endParaRPr sz="2400">
              <a:latin typeface="Times New Roman"/>
              <a:cs typeface="Times New Roman"/>
            </a:endParaRPr>
          </a:p>
          <a:p>
            <a:pPr marL="12065" marR="5080" indent="635" algn="ctr">
              <a:lnSpc>
                <a:spcPct val="100000"/>
              </a:lnSpc>
              <a:tabLst>
                <a:tab pos="5756910" algn="l"/>
              </a:tabLst>
            </a:pPr>
            <a:r>
              <a:rPr sz="2400" spc="-10" dirty="0">
                <a:latin typeface="Times New Roman"/>
                <a:cs typeface="Times New Roman"/>
              </a:rPr>
              <a:t>Информацию </a:t>
            </a:r>
            <a:r>
              <a:rPr sz="2400" dirty="0">
                <a:latin typeface="Times New Roman"/>
                <a:cs typeface="Times New Roman"/>
              </a:rPr>
              <a:t>о </a:t>
            </a:r>
            <a:r>
              <a:rPr sz="2400" spc="-25" dirty="0">
                <a:latin typeface="Times New Roman"/>
                <a:cs typeface="Times New Roman"/>
              </a:rPr>
              <a:t>бюджете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можно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получить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официальном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сайте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Песчановского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сельского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поселения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Бахчисарайского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района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Республики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Крым	по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адресу: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>
              <a:latin typeface="Times New Roman"/>
              <a:cs typeface="Times New Roman"/>
            </a:endParaRPr>
          </a:p>
          <a:p>
            <a:pPr marL="1296670" marR="1428750" indent="196215">
              <a:lnSpc>
                <a:spcPct val="100000"/>
              </a:lnSpc>
            </a:pPr>
            <a:r>
              <a:rPr sz="2800" u="heavy" spc="-5" dirty="0">
                <a:solidFill>
                  <a:srgbClr val="6A9F24"/>
                </a:solidFill>
                <a:uFill>
                  <a:solidFill>
                    <a:srgbClr val="6A9F24"/>
                  </a:solidFill>
                </a:uFill>
                <a:latin typeface="Times New Roman"/>
                <a:cs typeface="Times New Roman"/>
                <a:hlinkClick r:id="rId2"/>
              </a:rPr>
              <a:t>http://peschanovskoe-adm.ru/ </a:t>
            </a:r>
            <a:r>
              <a:rPr sz="2800" dirty="0">
                <a:solidFill>
                  <a:srgbClr val="6A9F24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https://peschanovskoe.rk.gov.ru/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0685" y="5050028"/>
            <a:ext cx="58045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Times New Roman"/>
                <a:cs typeface="Times New Roman"/>
              </a:rPr>
              <a:t>Спасибо</a:t>
            </a:r>
            <a:r>
              <a:rPr sz="4400" spc="-4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за</a:t>
            </a:r>
            <a:r>
              <a:rPr sz="4400" spc="-10" dirty="0">
                <a:latin typeface="Times New Roman"/>
                <a:cs typeface="Times New Roman"/>
              </a:rPr>
              <a:t> внимание</a:t>
            </a:r>
            <a:r>
              <a:rPr sz="4400" spc="-3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!!!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8526" y="680466"/>
            <a:ext cx="5753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" dirty="0">
                <a:solidFill>
                  <a:srgbClr val="0C0C0C"/>
                </a:solidFill>
              </a:rPr>
              <a:t>СТРУКТУРА</a:t>
            </a:r>
            <a:r>
              <a:rPr sz="4000" spc="204" dirty="0">
                <a:solidFill>
                  <a:srgbClr val="0C0C0C"/>
                </a:solidFill>
              </a:rPr>
              <a:t> </a:t>
            </a:r>
            <a:r>
              <a:rPr sz="4000" dirty="0">
                <a:solidFill>
                  <a:srgbClr val="0C0C0C"/>
                </a:solidFill>
              </a:rPr>
              <a:t>БЮДЖЕТА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55954" y="1781302"/>
            <a:ext cx="23088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5260">
              <a:lnSpc>
                <a:spcPct val="100000"/>
              </a:lnSpc>
              <a:spcBef>
                <a:spcPts val="100"/>
              </a:spcBef>
            </a:pPr>
            <a:r>
              <a:rPr sz="3600" spc="-110" dirty="0">
                <a:latin typeface="Times New Roman"/>
                <a:cs typeface="Times New Roman"/>
              </a:rPr>
              <a:t>ДОХОДЫ 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Б</a:t>
            </a:r>
            <a:r>
              <a:rPr sz="3600" spc="-290" dirty="0">
                <a:latin typeface="Times New Roman"/>
                <a:cs typeface="Times New Roman"/>
              </a:rPr>
              <a:t>Ю</a:t>
            </a:r>
            <a:r>
              <a:rPr sz="3600" spc="-5" dirty="0">
                <a:latin typeface="Times New Roman"/>
                <a:cs typeface="Times New Roman"/>
              </a:rPr>
              <a:t>ДЖЕ</a:t>
            </a:r>
            <a:r>
              <a:rPr sz="3600" spc="-185" dirty="0">
                <a:latin typeface="Times New Roman"/>
                <a:cs typeface="Times New Roman"/>
              </a:rPr>
              <a:t>Т</a:t>
            </a:r>
            <a:r>
              <a:rPr sz="3600" dirty="0">
                <a:latin typeface="Times New Roman"/>
                <a:cs typeface="Times New Roman"/>
              </a:rPr>
              <a:t>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207508" y="1563624"/>
            <a:ext cx="3157855" cy="1586865"/>
            <a:chOff x="5207508" y="1563624"/>
            <a:chExt cx="3157855" cy="1586865"/>
          </a:xfrm>
        </p:grpSpPr>
        <p:sp>
          <p:nvSpPr>
            <p:cNvPr id="5" name="object 5"/>
            <p:cNvSpPr/>
            <p:nvPr/>
          </p:nvSpPr>
          <p:spPr>
            <a:xfrm>
              <a:off x="5215128" y="1571244"/>
              <a:ext cx="3142615" cy="1571625"/>
            </a:xfrm>
            <a:custGeom>
              <a:avLst/>
              <a:gdLst/>
              <a:ahLst/>
              <a:cxnLst/>
              <a:rect l="l" t="t" r="r" b="b"/>
              <a:pathLst>
                <a:path w="3142615" h="1571625">
                  <a:moveTo>
                    <a:pt x="2880614" y="0"/>
                  </a:moveTo>
                  <a:lnTo>
                    <a:pt x="261874" y="0"/>
                  </a:lnTo>
                  <a:lnTo>
                    <a:pt x="214795" y="4218"/>
                  </a:lnTo>
                  <a:lnTo>
                    <a:pt x="170488" y="16380"/>
                  </a:lnTo>
                  <a:lnTo>
                    <a:pt x="129690" y="35748"/>
                  </a:lnTo>
                  <a:lnTo>
                    <a:pt x="93142" y="61581"/>
                  </a:lnTo>
                  <a:lnTo>
                    <a:pt x="61581" y="93142"/>
                  </a:lnTo>
                  <a:lnTo>
                    <a:pt x="35748" y="129690"/>
                  </a:lnTo>
                  <a:lnTo>
                    <a:pt x="16380" y="170488"/>
                  </a:lnTo>
                  <a:lnTo>
                    <a:pt x="4218" y="214795"/>
                  </a:lnTo>
                  <a:lnTo>
                    <a:pt x="0" y="261873"/>
                  </a:lnTo>
                  <a:lnTo>
                    <a:pt x="0" y="1309369"/>
                  </a:lnTo>
                  <a:lnTo>
                    <a:pt x="4218" y="1356448"/>
                  </a:lnTo>
                  <a:lnTo>
                    <a:pt x="16380" y="1400755"/>
                  </a:lnTo>
                  <a:lnTo>
                    <a:pt x="35748" y="1441553"/>
                  </a:lnTo>
                  <a:lnTo>
                    <a:pt x="61581" y="1478101"/>
                  </a:lnTo>
                  <a:lnTo>
                    <a:pt x="93142" y="1509662"/>
                  </a:lnTo>
                  <a:lnTo>
                    <a:pt x="129690" y="1535495"/>
                  </a:lnTo>
                  <a:lnTo>
                    <a:pt x="170488" y="1554863"/>
                  </a:lnTo>
                  <a:lnTo>
                    <a:pt x="214795" y="1567025"/>
                  </a:lnTo>
                  <a:lnTo>
                    <a:pt x="261874" y="1571243"/>
                  </a:lnTo>
                  <a:lnTo>
                    <a:pt x="2880614" y="1571243"/>
                  </a:lnTo>
                  <a:lnTo>
                    <a:pt x="2927692" y="1567025"/>
                  </a:lnTo>
                  <a:lnTo>
                    <a:pt x="2971999" y="1554863"/>
                  </a:lnTo>
                  <a:lnTo>
                    <a:pt x="3012797" y="1535495"/>
                  </a:lnTo>
                  <a:lnTo>
                    <a:pt x="3049345" y="1509662"/>
                  </a:lnTo>
                  <a:lnTo>
                    <a:pt x="3080906" y="1478101"/>
                  </a:lnTo>
                  <a:lnTo>
                    <a:pt x="3106739" y="1441553"/>
                  </a:lnTo>
                  <a:lnTo>
                    <a:pt x="3126107" y="1400755"/>
                  </a:lnTo>
                  <a:lnTo>
                    <a:pt x="3138269" y="1356448"/>
                  </a:lnTo>
                  <a:lnTo>
                    <a:pt x="3142488" y="1309369"/>
                  </a:lnTo>
                  <a:lnTo>
                    <a:pt x="3142488" y="261873"/>
                  </a:lnTo>
                  <a:lnTo>
                    <a:pt x="3138269" y="214795"/>
                  </a:lnTo>
                  <a:lnTo>
                    <a:pt x="3126107" y="170488"/>
                  </a:lnTo>
                  <a:lnTo>
                    <a:pt x="3106739" y="129690"/>
                  </a:lnTo>
                  <a:lnTo>
                    <a:pt x="3080906" y="93142"/>
                  </a:lnTo>
                  <a:lnTo>
                    <a:pt x="3049345" y="61581"/>
                  </a:lnTo>
                  <a:lnTo>
                    <a:pt x="3012797" y="35748"/>
                  </a:lnTo>
                  <a:lnTo>
                    <a:pt x="2971999" y="16380"/>
                  </a:lnTo>
                  <a:lnTo>
                    <a:pt x="2927692" y="4218"/>
                  </a:lnTo>
                  <a:lnTo>
                    <a:pt x="2880614" y="0"/>
                  </a:lnTo>
                  <a:close/>
                </a:path>
              </a:pathLst>
            </a:custGeom>
            <a:solidFill>
              <a:srgbClr val="EDF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15128" y="1571244"/>
              <a:ext cx="3142615" cy="1571625"/>
            </a:xfrm>
            <a:custGeom>
              <a:avLst/>
              <a:gdLst/>
              <a:ahLst/>
              <a:cxnLst/>
              <a:rect l="l" t="t" r="r" b="b"/>
              <a:pathLst>
                <a:path w="3142615" h="1571625">
                  <a:moveTo>
                    <a:pt x="0" y="261873"/>
                  </a:moveTo>
                  <a:lnTo>
                    <a:pt x="4218" y="214795"/>
                  </a:lnTo>
                  <a:lnTo>
                    <a:pt x="16380" y="170488"/>
                  </a:lnTo>
                  <a:lnTo>
                    <a:pt x="35748" y="129690"/>
                  </a:lnTo>
                  <a:lnTo>
                    <a:pt x="61581" y="93142"/>
                  </a:lnTo>
                  <a:lnTo>
                    <a:pt x="93142" y="61581"/>
                  </a:lnTo>
                  <a:lnTo>
                    <a:pt x="129690" y="35748"/>
                  </a:lnTo>
                  <a:lnTo>
                    <a:pt x="170488" y="16380"/>
                  </a:lnTo>
                  <a:lnTo>
                    <a:pt x="214795" y="4218"/>
                  </a:lnTo>
                  <a:lnTo>
                    <a:pt x="261874" y="0"/>
                  </a:lnTo>
                  <a:lnTo>
                    <a:pt x="2880614" y="0"/>
                  </a:lnTo>
                  <a:lnTo>
                    <a:pt x="2927692" y="4218"/>
                  </a:lnTo>
                  <a:lnTo>
                    <a:pt x="2971999" y="16380"/>
                  </a:lnTo>
                  <a:lnTo>
                    <a:pt x="3012797" y="35748"/>
                  </a:lnTo>
                  <a:lnTo>
                    <a:pt x="3049345" y="61581"/>
                  </a:lnTo>
                  <a:lnTo>
                    <a:pt x="3080906" y="93142"/>
                  </a:lnTo>
                  <a:lnTo>
                    <a:pt x="3106739" y="129690"/>
                  </a:lnTo>
                  <a:lnTo>
                    <a:pt x="3126107" y="170488"/>
                  </a:lnTo>
                  <a:lnTo>
                    <a:pt x="3138269" y="214795"/>
                  </a:lnTo>
                  <a:lnTo>
                    <a:pt x="3142488" y="261873"/>
                  </a:lnTo>
                  <a:lnTo>
                    <a:pt x="3142488" y="1309369"/>
                  </a:lnTo>
                  <a:lnTo>
                    <a:pt x="3138269" y="1356448"/>
                  </a:lnTo>
                  <a:lnTo>
                    <a:pt x="3126107" y="1400755"/>
                  </a:lnTo>
                  <a:lnTo>
                    <a:pt x="3106739" y="1441553"/>
                  </a:lnTo>
                  <a:lnTo>
                    <a:pt x="3080906" y="1478101"/>
                  </a:lnTo>
                  <a:lnTo>
                    <a:pt x="3049345" y="1509662"/>
                  </a:lnTo>
                  <a:lnTo>
                    <a:pt x="3012797" y="1535495"/>
                  </a:lnTo>
                  <a:lnTo>
                    <a:pt x="2971999" y="1554863"/>
                  </a:lnTo>
                  <a:lnTo>
                    <a:pt x="2927692" y="1567025"/>
                  </a:lnTo>
                  <a:lnTo>
                    <a:pt x="2880614" y="1571243"/>
                  </a:lnTo>
                  <a:lnTo>
                    <a:pt x="261874" y="1571243"/>
                  </a:lnTo>
                  <a:lnTo>
                    <a:pt x="214795" y="1567025"/>
                  </a:lnTo>
                  <a:lnTo>
                    <a:pt x="170488" y="1554863"/>
                  </a:lnTo>
                  <a:lnTo>
                    <a:pt x="129690" y="1535495"/>
                  </a:lnTo>
                  <a:lnTo>
                    <a:pt x="93142" y="1509662"/>
                  </a:lnTo>
                  <a:lnTo>
                    <a:pt x="61581" y="1478101"/>
                  </a:lnTo>
                  <a:lnTo>
                    <a:pt x="35748" y="1441553"/>
                  </a:lnTo>
                  <a:lnTo>
                    <a:pt x="16380" y="1400755"/>
                  </a:lnTo>
                  <a:lnTo>
                    <a:pt x="4218" y="1356448"/>
                  </a:lnTo>
                  <a:lnTo>
                    <a:pt x="0" y="1309369"/>
                  </a:lnTo>
                  <a:lnTo>
                    <a:pt x="0" y="261873"/>
                  </a:lnTo>
                  <a:close/>
                </a:path>
              </a:pathLst>
            </a:custGeom>
            <a:ln w="15240">
              <a:solidFill>
                <a:srgbClr val="04B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32196" y="1781302"/>
            <a:ext cx="23088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  <a:spcBef>
                <a:spcPts val="100"/>
              </a:spcBef>
            </a:pPr>
            <a:r>
              <a:rPr sz="3600" spc="-160" dirty="0">
                <a:latin typeface="Times New Roman"/>
                <a:cs typeface="Times New Roman"/>
              </a:rPr>
              <a:t>РАСХОДЫ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Б</a:t>
            </a:r>
            <a:r>
              <a:rPr sz="3600" spc="-290" dirty="0">
                <a:latin typeface="Times New Roman"/>
                <a:cs typeface="Times New Roman"/>
              </a:rPr>
              <a:t>Ю</a:t>
            </a:r>
            <a:r>
              <a:rPr sz="3600" spc="-5" dirty="0">
                <a:latin typeface="Times New Roman"/>
                <a:cs typeface="Times New Roman"/>
              </a:rPr>
              <a:t>ДЖЕ</a:t>
            </a:r>
            <a:r>
              <a:rPr sz="3600" spc="-185" dirty="0">
                <a:latin typeface="Times New Roman"/>
                <a:cs typeface="Times New Roman"/>
              </a:rPr>
              <a:t>Т</a:t>
            </a:r>
            <a:r>
              <a:rPr sz="3600" dirty="0">
                <a:latin typeface="Times New Roman"/>
                <a:cs typeface="Times New Roman"/>
              </a:rPr>
              <a:t>А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75780" y="3768483"/>
            <a:ext cx="3945890" cy="2731135"/>
            <a:chOff x="277368" y="3777996"/>
            <a:chExt cx="3945890" cy="2731135"/>
          </a:xfrm>
        </p:grpSpPr>
        <p:sp>
          <p:nvSpPr>
            <p:cNvPr id="9" name="object 9"/>
            <p:cNvSpPr/>
            <p:nvPr/>
          </p:nvSpPr>
          <p:spPr>
            <a:xfrm>
              <a:off x="284988" y="3785616"/>
              <a:ext cx="3930650" cy="2715895"/>
            </a:xfrm>
            <a:custGeom>
              <a:avLst/>
              <a:gdLst/>
              <a:ahLst/>
              <a:cxnLst/>
              <a:rect l="l" t="t" r="r" b="b"/>
              <a:pathLst>
                <a:path w="3930650" h="2715895">
                  <a:moveTo>
                    <a:pt x="3477767" y="0"/>
                  </a:moveTo>
                  <a:lnTo>
                    <a:pt x="452640" y="0"/>
                  </a:lnTo>
                  <a:lnTo>
                    <a:pt x="403320" y="2656"/>
                  </a:lnTo>
                  <a:lnTo>
                    <a:pt x="355538" y="10441"/>
                  </a:lnTo>
                  <a:lnTo>
                    <a:pt x="309571" y="23079"/>
                  </a:lnTo>
                  <a:lnTo>
                    <a:pt x="265694" y="40293"/>
                  </a:lnTo>
                  <a:lnTo>
                    <a:pt x="224184" y="61806"/>
                  </a:lnTo>
                  <a:lnTo>
                    <a:pt x="185316" y="87343"/>
                  </a:lnTo>
                  <a:lnTo>
                    <a:pt x="149368" y="116627"/>
                  </a:lnTo>
                  <a:lnTo>
                    <a:pt x="116615" y="149381"/>
                  </a:lnTo>
                  <a:lnTo>
                    <a:pt x="87333" y="185330"/>
                  </a:lnTo>
                  <a:lnTo>
                    <a:pt x="61798" y="224197"/>
                  </a:lnTo>
                  <a:lnTo>
                    <a:pt x="40287" y="265705"/>
                  </a:lnTo>
                  <a:lnTo>
                    <a:pt x="23075" y="309579"/>
                  </a:lnTo>
                  <a:lnTo>
                    <a:pt x="10440" y="355541"/>
                  </a:lnTo>
                  <a:lnTo>
                    <a:pt x="2656" y="403316"/>
                  </a:lnTo>
                  <a:lnTo>
                    <a:pt x="0" y="452627"/>
                  </a:lnTo>
                  <a:lnTo>
                    <a:pt x="0" y="2263127"/>
                  </a:lnTo>
                  <a:lnTo>
                    <a:pt x="2656" y="2312447"/>
                  </a:lnTo>
                  <a:lnTo>
                    <a:pt x="10440" y="2360229"/>
                  </a:lnTo>
                  <a:lnTo>
                    <a:pt x="23075" y="2406196"/>
                  </a:lnTo>
                  <a:lnTo>
                    <a:pt x="40287" y="2450073"/>
                  </a:lnTo>
                  <a:lnTo>
                    <a:pt x="61798" y="2491583"/>
                  </a:lnTo>
                  <a:lnTo>
                    <a:pt x="87333" y="2530451"/>
                  </a:lnTo>
                  <a:lnTo>
                    <a:pt x="116615" y="2566399"/>
                  </a:lnTo>
                  <a:lnTo>
                    <a:pt x="149368" y="2599152"/>
                  </a:lnTo>
                  <a:lnTo>
                    <a:pt x="185316" y="2628434"/>
                  </a:lnTo>
                  <a:lnTo>
                    <a:pt x="224184" y="2653969"/>
                  </a:lnTo>
                  <a:lnTo>
                    <a:pt x="265694" y="2675480"/>
                  </a:lnTo>
                  <a:lnTo>
                    <a:pt x="309571" y="2692692"/>
                  </a:lnTo>
                  <a:lnTo>
                    <a:pt x="355538" y="2705327"/>
                  </a:lnTo>
                  <a:lnTo>
                    <a:pt x="403320" y="2713111"/>
                  </a:lnTo>
                  <a:lnTo>
                    <a:pt x="452640" y="2715767"/>
                  </a:lnTo>
                  <a:lnTo>
                    <a:pt x="3477767" y="2715767"/>
                  </a:lnTo>
                  <a:lnTo>
                    <a:pt x="3527079" y="2713111"/>
                  </a:lnTo>
                  <a:lnTo>
                    <a:pt x="3574854" y="2705327"/>
                  </a:lnTo>
                  <a:lnTo>
                    <a:pt x="3620816" y="2692692"/>
                  </a:lnTo>
                  <a:lnTo>
                    <a:pt x="3664690" y="2675480"/>
                  </a:lnTo>
                  <a:lnTo>
                    <a:pt x="3706198" y="2653969"/>
                  </a:lnTo>
                  <a:lnTo>
                    <a:pt x="3745065" y="2628434"/>
                  </a:lnTo>
                  <a:lnTo>
                    <a:pt x="3781014" y="2599152"/>
                  </a:lnTo>
                  <a:lnTo>
                    <a:pt x="3813768" y="2566399"/>
                  </a:lnTo>
                  <a:lnTo>
                    <a:pt x="3843052" y="2530451"/>
                  </a:lnTo>
                  <a:lnTo>
                    <a:pt x="3868589" y="2491583"/>
                  </a:lnTo>
                  <a:lnTo>
                    <a:pt x="3890102" y="2450073"/>
                  </a:lnTo>
                  <a:lnTo>
                    <a:pt x="3907316" y="2406196"/>
                  </a:lnTo>
                  <a:lnTo>
                    <a:pt x="3919954" y="2360229"/>
                  </a:lnTo>
                  <a:lnTo>
                    <a:pt x="3927739" y="2312447"/>
                  </a:lnTo>
                  <a:lnTo>
                    <a:pt x="3930396" y="2263127"/>
                  </a:lnTo>
                  <a:lnTo>
                    <a:pt x="3930396" y="452627"/>
                  </a:lnTo>
                  <a:lnTo>
                    <a:pt x="3927739" y="403316"/>
                  </a:lnTo>
                  <a:lnTo>
                    <a:pt x="3919954" y="355541"/>
                  </a:lnTo>
                  <a:lnTo>
                    <a:pt x="3907316" y="309579"/>
                  </a:lnTo>
                  <a:lnTo>
                    <a:pt x="3890102" y="265705"/>
                  </a:lnTo>
                  <a:lnTo>
                    <a:pt x="3868589" y="224197"/>
                  </a:lnTo>
                  <a:lnTo>
                    <a:pt x="3843052" y="185330"/>
                  </a:lnTo>
                  <a:lnTo>
                    <a:pt x="3813768" y="149381"/>
                  </a:lnTo>
                  <a:lnTo>
                    <a:pt x="3781014" y="116627"/>
                  </a:lnTo>
                  <a:lnTo>
                    <a:pt x="3745065" y="87343"/>
                  </a:lnTo>
                  <a:lnTo>
                    <a:pt x="3706198" y="61806"/>
                  </a:lnTo>
                  <a:lnTo>
                    <a:pt x="3664690" y="40293"/>
                  </a:lnTo>
                  <a:lnTo>
                    <a:pt x="3620816" y="23079"/>
                  </a:lnTo>
                  <a:lnTo>
                    <a:pt x="3574854" y="10441"/>
                  </a:lnTo>
                  <a:lnTo>
                    <a:pt x="3527079" y="2656"/>
                  </a:lnTo>
                  <a:lnTo>
                    <a:pt x="3477767" y="0"/>
                  </a:lnTo>
                  <a:close/>
                </a:path>
              </a:pathLst>
            </a:custGeom>
            <a:solidFill>
              <a:srgbClr val="EDF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4988" y="3785616"/>
              <a:ext cx="3930650" cy="2715895"/>
            </a:xfrm>
            <a:custGeom>
              <a:avLst/>
              <a:gdLst/>
              <a:ahLst/>
              <a:cxnLst/>
              <a:rect l="l" t="t" r="r" b="b"/>
              <a:pathLst>
                <a:path w="3930650" h="2715895">
                  <a:moveTo>
                    <a:pt x="0" y="452627"/>
                  </a:moveTo>
                  <a:lnTo>
                    <a:pt x="2656" y="403316"/>
                  </a:lnTo>
                  <a:lnTo>
                    <a:pt x="10440" y="355541"/>
                  </a:lnTo>
                  <a:lnTo>
                    <a:pt x="23075" y="309579"/>
                  </a:lnTo>
                  <a:lnTo>
                    <a:pt x="40287" y="265705"/>
                  </a:lnTo>
                  <a:lnTo>
                    <a:pt x="61798" y="224197"/>
                  </a:lnTo>
                  <a:lnTo>
                    <a:pt x="87333" y="185330"/>
                  </a:lnTo>
                  <a:lnTo>
                    <a:pt x="116615" y="149381"/>
                  </a:lnTo>
                  <a:lnTo>
                    <a:pt x="149368" y="116627"/>
                  </a:lnTo>
                  <a:lnTo>
                    <a:pt x="185316" y="87343"/>
                  </a:lnTo>
                  <a:lnTo>
                    <a:pt x="224184" y="61806"/>
                  </a:lnTo>
                  <a:lnTo>
                    <a:pt x="265694" y="40293"/>
                  </a:lnTo>
                  <a:lnTo>
                    <a:pt x="309571" y="23079"/>
                  </a:lnTo>
                  <a:lnTo>
                    <a:pt x="355538" y="10441"/>
                  </a:lnTo>
                  <a:lnTo>
                    <a:pt x="403320" y="2656"/>
                  </a:lnTo>
                  <a:lnTo>
                    <a:pt x="452640" y="0"/>
                  </a:lnTo>
                  <a:lnTo>
                    <a:pt x="3477767" y="0"/>
                  </a:lnTo>
                  <a:lnTo>
                    <a:pt x="3527079" y="2656"/>
                  </a:lnTo>
                  <a:lnTo>
                    <a:pt x="3574854" y="10441"/>
                  </a:lnTo>
                  <a:lnTo>
                    <a:pt x="3620816" y="23079"/>
                  </a:lnTo>
                  <a:lnTo>
                    <a:pt x="3664690" y="40293"/>
                  </a:lnTo>
                  <a:lnTo>
                    <a:pt x="3706198" y="61806"/>
                  </a:lnTo>
                  <a:lnTo>
                    <a:pt x="3745065" y="87343"/>
                  </a:lnTo>
                  <a:lnTo>
                    <a:pt x="3781014" y="116627"/>
                  </a:lnTo>
                  <a:lnTo>
                    <a:pt x="3813768" y="149381"/>
                  </a:lnTo>
                  <a:lnTo>
                    <a:pt x="3843052" y="185330"/>
                  </a:lnTo>
                  <a:lnTo>
                    <a:pt x="3868589" y="224197"/>
                  </a:lnTo>
                  <a:lnTo>
                    <a:pt x="3890102" y="265705"/>
                  </a:lnTo>
                  <a:lnTo>
                    <a:pt x="3907316" y="309579"/>
                  </a:lnTo>
                  <a:lnTo>
                    <a:pt x="3919954" y="355541"/>
                  </a:lnTo>
                  <a:lnTo>
                    <a:pt x="3927739" y="403316"/>
                  </a:lnTo>
                  <a:lnTo>
                    <a:pt x="3930396" y="452627"/>
                  </a:lnTo>
                  <a:lnTo>
                    <a:pt x="3930396" y="2263127"/>
                  </a:lnTo>
                  <a:lnTo>
                    <a:pt x="3927739" y="2312447"/>
                  </a:lnTo>
                  <a:lnTo>
                    <a:pt x="3919954" y="2360229"/>
                  </a:lnTo>
                  <a:lnTo>
                    <a:pt x="3907316" y="2406196"/>
                  </a:lnTo>
                  <a:lnTo>
                    <a:pt x="3890102" y="2450073"/>
                  </a:lnTo>
                  <a:lnTo>
                    <a:pt x="3868589" y="2491583"/>
                  </a:lnTo>
                  <a:lnTo>
                    <a:pt x="3843052" y="2530451"/>
                  </a:lnTo>
                  <a:lnTo>
                    <a:pt x="3813768" y="2566399"/>
                  </a:lnTo>
                  <a:lnTo>
                    <a:pt x="3781014" y="2599152"/>
                  </a:lnTo>
                  <a:lnTo>
                    <a:pt x="3745065" y="2628434"/>
                  </a:lnTo>
                  <a:lnTo>
                    <a:pt x="3706198" y="2653969"/>
                  </a:lnTo>
                  <a:lnTo>
                    <a:pt x="3664690" y="2675480"/>
                  </a:lnTo>
                  <a:lnTo>
                    <a:pt x="3620816" y="2692692"/>
                  </a:lnTo>
                  <a:lnTo>
                    <a:pt x="3574854" y="2705327"/>
                  </a:lnTo>
                  <a:lnTo>
                    <a:pt x="3527079" y="2713111"/>
                  </a:lnTo>
                  <a:lnTo>
                    <a:pt x="3477767" y="2715767"/>
                  </a:lnTo>
                  <a:lnTo>
                    <a:pt x="452640" y="2715767"/>
                  </a:lnTo>
                  <a:lnTo>
                    <a:pt x="403320" y="2713111"/>
                  </a:lnTo>
                  <a:lnTo>
                    <a:pt x="355538" y="2705327"/>
                  </a:lnTo>
                  <a:lnTo>
                    <a:pt x="309571" y="2692692"/>
                  </a:lnTo>
                  <a:lnTo>
                    <a:pt x="265694" y="2675480"/>
                  </a:lnTo>
                  <a:lnTo>
                    <a:pt x="224184" y="2653969"/>
                  </a:lnTo>
                  <a:lnTo>
                    <a:pt x="185316" y="2628434"/>
                  </a:lnTo>
                  <a:lnTo>
                    <a:pt x="149368" y="2599152"/>
                  </a:lnTo>
                  <a:lnTo>
                    <a:pt x="116615" y="2566399"/>
                  </a:lnTo>
                  <a:lnTo>
                    <a:pt x="87333" y="2530451"/>
                  </a:lnTo>
                  <a:lnTo>
                    <a:pt x="61798" y="2491583"/>
                  </a:lnTo>
                  <a:lnTo>
                    <a:pt x="40287" y="2450073"/>
                  </a:lnTo>
                  <a:lnTo>
                    <a:pt x="23075" y="2406196"/>
                  </a:lnTo>
                  <a:lnTo>
                    <a:pt x="10440" y="2360229"/>
                  </a:lnTo>
                  <a:lnTo>
                    <a:pt x="2656" y="2312447"/>
                  </a:lnTo>
                  <a:lnTo>
                    <a:pt x="0" y="2263127"/>
                  </a:lnTo>
                  <a:lnTo>
                    <a:pt x="0" y="452627"/>
                  </a:lnTo>
                  <a:close/>
                </a:path>
              </a:pathLst>
            </a:custGeom>
            <a:ln w="15239">
              <a:solidFill>
                <a:srgbClr val="04B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9468" y="3840556"/>
            <a:ext cx="335851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17145" indent="127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Поступающие в </a:t>
            </a:r>
            <a:r>
              <a:rPr sz="2400" spc="-30" dirty="0">
                <a:latin typeface="Times New Roman"/>
                <a:cs typeface="Times New Roman"/>
              </a:rPr>
              <a:t>бюджет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безвозмездные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денежные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средства.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Доходы</a:t>
            </a:r>
            <a:endParaRPr sz="24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latin typeface="Times New Roman"/>
                <a:cs typeface="Times New Roman"/>
              </a:rPr>
              <a:t>бюджета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делятся </a:t>
            </a:r>
            <a:r>
              <a:rPr sz="2400" spc="-5" dirty="0">
                <a:latin typeface="Times New Roman"/>
                <a:cs typeface="Times New Roman"/>
              </a:rPr>
              <a:t>на две </a:t>
            </a:r>
            <a:r>
              <a:rPr sz="2400" dirty="0">
                <a:latin typeface="Times New Roman"/>
                <a:cs typeface="Times New Roman"/>
              </a:rPr>
              <a:t>части :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налоговые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неналоговые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поступления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4920996" y="3849623"/>
            <a:ext cx="3802379" cy="2659380"/>
            <a:chOff x="4920996" y="3849623"/>
            <a:chExt cx="3802379" cy="2659380"/>
          </a:xfrm>
        </p:grpSpPr>
        <p:sp>
          <p:nvSpPr>
            <p:cNvPr id="13" name="object 13"/>
            <p:cNvSpPr/>
            <p:nvPr/>
          </p:nvSpPr>
          <p:spPr>
            <a:xfrm>
              <a:off x="4928616" y="3857243"/>
              <a:ext cx="3787140" cy="2644140"/>
            </a:xfrm>
            <a:custGeom>
              <a:avLst/>
              <a:gdLst/>
              <a:ahLst/>
              <a:cxnLst/>
              <a:rect l="l" t="t" r="r" b="b"/>
              <a:pathLst>
                <a:path w="3787140" h="2644140">
                  <a:moveTo>
                    <a:pt x="3346450" y="0"/>
                  </a:moveTo>
                  <a:lnTo>
                    <a:pt x="440689" y="0"/>
                  </a:lnTo>
                  <a:lnTo>
                    <a:pt x="392681" y="2586"/>
                  </a:lnTo>
                  <a:lnTo>
                    <a:pt x="346167" y="10166"/>
                  </a:lnTo>
                  <a:lnTo>
                    <a:pt x="301418" y="22471"/>
                  </a:lnTo>
                  <a:lnTo>
                    <a:pt x="258702" y="39232"/>
                  </a:lnTo>
                  <a:lnTo>
                    <a:pt x="218289" y="60179"/>
                  </a:lnTo>
                  <a:lnTo>
                    <a:pt x="180447" y="85043"/>
                  </a:lnTo>
                  <a:lnTo>
                    <a:pt x="145446" y="113555"/>
                  </a:lnTo>
                  <a:lnTo>
                    <a:pt x="113555" y="145446"/>
                  </a:lnTo>
                  <a:lnTo>
                    <a:pt x="85043" y="180447"/>
                  </a:lnTo>
                  <a:lnTo>
                    <a:pt x="60179" y="218289"/>
                  </a:lnTo>
                  <a:lnTo>
                    <a:pt x="39232" y="258702"/>
                  </a:lnTo>
                  <a:lnTo>
                    <a:pt x="22471" y="301418"/>
                  </a:lnTo>
                  <a:lnTo>
                    <a:pt x="10166" y="346167"/>
                  </a:lnTo>
                  <a:lnTo>
                    <a:pt x="2586" y="392681"/>
                  </a:lnTo>
                  <a:lnTo>
                    <a:pt x="0" y="440689"/>
                  </a:lnTo>
                  <a:lnTo>
                    <a:pt x="0" y="2203437"/>
                  </a:lnTo>
                  <a:lnTo>
                    <a:pt x="2586" y="2251457"/>
                  </a:lnTo>
                  <a:lnTo>
                    <a:pt x="10166" y="2297979"/>
                  </a:lnTo>
                  <a:lnTo>
                    <a:pt x="22471" y="2342734"/>
                  </a:lnTo>
                  <a:lnTo>
                    <a:pt x="39232" y="2385453"/>
                  </a:lnTo>
                  <a:lnTo>
                    <a:pt x="60179" y="2425869"/>
                  </a:lnTo>
                  <a:lnTo>
                    <a:pt x="85043" y="2463711"/>
                  </a:lnTo>
                  <a:lnTo>
                    <a:pt x="113555" y="2498711"/>
                  </a:lnTo>
                  <a:lnTo>
                    <a:pt x="145446" y="2530600"/>
                  </a:lnTo>
                  <a:lnTo>
                    <a:pt x="180447" y="2559110"/>
                  </a:lnTo>
                  <a:lnTo>
                    <a:pt x="218289" y="2583971"/>
                  </a:lnTo>
                  <a:lnTo>
                    <a:pt x="258702" y="2604915"/>
                  </a:lnTo>
                  <a:lnTo>
                    <a:pt x="301418" y="2621672"/>
                  </a:lnTo>
                  <a:lnTo>
                    <a:pt x="346167" y="2633975"/>
                  </a:lnTo>
                  <a:lnTo>
                    <a:pt x="392681" y="2641554"/>
                  </a:lnTo>
                  <a:lnTo>
                    <a:pt x="440689" y="2644140"/>
                  </a:lnTo>
                  <a:lnTo>
                    <a:pt x="3346450" y="2644140"/>
                  </a:lnTo>
                  <a:lnTo>
                    <a:pt x="3394458" y="2641554"/>
                  </a:lnTo>
                  <a:lnTo>
                    <a:pt x="3440972" y="2633975"/>
                  </a:lnTo>
                  <a:lnTo>
                    <a:pt x="3485721" y="2621672"/>
                  </a:lnTo>
                  <a:lnTo>
                    <a:pt x="3528437" y="2604915"/>
                  </a:lnTo>
                  <a:lnTo>
                    <a:pt x="3568850" y="2583971"/>
                  </a:lnTo>
                  <a:lnTo>
                    <a:pt x="3606692" y="2559110"/>
                  </a:lnTo>
                  <a:lnTo>
                    <a:pt x="3641693" y="2530600"/>
                  </a:lnTo>
                  <a:lnTo>
                    <a:pt x="3673584" y="2498711"/>
                  </a:lnTo>
                  <a:lnTo>
                    <a:pt x="3702096" y="2463711"/>
                  </a:lnTo>
                  <a:lnTo>
                    <a:pt x="3726960" y="2425869"/>
                  </a:lnTo>
                  <a:lnTo>
                    <a:pt x="3747907" y="2385453"/>
                  </a:lnTo>
                  <a:lnTo>
                    <a:pt x="3764668" y="2342734"/>
                  </a:lnTo>
                  <a:lnTo>
                    <a:pt x="3776973" y="2297979"/>
                  </a:lnTo>
                  <a:lnTo>
                    <a:pt x="3784553" y="2251457"/>
                  </a:lnTo>
                  <a:lnTo>
                    <a:pt x="3787140" y="2203437"/>
                  </a:lnTo>
                  <a:lnTo>
                    <a:pt x="3787140" y="440689"/>
                  </a:lnTo>
                  <a:lnTo>
                    <a:pt x="3784553" y="392681"/>
                  </a:lnTo>
                  <a:lnTo>
                    <a:pt x="3776973" y="346167"/>
                  </a:lnTo>
                  <a:lnTo>
                    <a:pt x="3764668" y="301418"/>
                  </a:lnTo>
                  <a:lnTo>
                    <a:pt x="3747907" y="258702"/>
                  </a:lnTo>
                  <a:lnTo>
                    <a:pt x="3726960" y="218289"/>
                  </a:lnTo>
                  <a:lnTo>
                    <a:pt x="3702096" y="180447"/>
                  </a:lnTo>
                  <a:lnTo>
                    <a:pt x="3673584" y="145446"/>
                  </a:lnTo>
                  <a:lnTo>
                    <a:pt x="3641693" y="113555"/>
                  </a:lnTo>
                  <a:lnTo>
                    <a:pt x="3606692" y="85043"/>
                  </a:lnTo>
                  <a:lnTo>
                    <a:pt x="3568850" y="60179"/>
                  </a:lnTo>
                  <a:lnTo>
                    <a:pt x="3528437" y="39232"/>
                  </a:lnTo>
                  <a:lnTo>
                    <a:pt x="3485721" y="22471"/>
                  </a:lnTo>
                  <a:lnTo>
                    <a:pt x="3440972" y="10166"/>
                  </a:lnTo>
                  <a:lnTo>
                    <a:pt x="3394458" y="2586"/>
                  </a:lnTo>
                  <a:lnTo>
                    <a:pt x="3346450" y="0"/>
                  </a:lnTo>
                  <a:close/>
                </a:path>
              </a:pathLst>
            </a:custGeom>
            <a:solidFill>
              <a:srgbClr val="EDF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28616" y="3857243"/>
              <a:ext cx="3787140" cy="2644140"/>
            </a:xfrm>
            <a:custGeom>
              <a:avLst/>
              <a:gdLst/>
              <a:ahLst/>
              <a:cxnLst/>
              <a:rect l="l" t="t" r="r" b="b"/>
              <a:pathLst>
                <a:path w="3787140" h="2644140">
                  <a:moveTo>
                    <a:pt x="0" y="440689"/>
                  </a:moveTo>
                  <a:lnTo>
                    <a:pt x="2586" y="392681"/>
                  </a:lnTo>
                  <a:lnTo>
                    <a:pt x="10166" y="346167"/>
                  </a:lnTo>
                  <a:lnTo>
                    <a:pt x="22471" y="301418"/>
                  </a:lnTo>
                  <a:lnTo>
                    <a:pt x="39232" y="258702"/>
                  </a:lnTo>
                  <a:lnTo>
                    <a:pt x="60179" y="218289"/>
                  </a:lnTo>
                  <a:lnTo>
                    <a:pt x="85043" y="180447"/>
                  </a:lnTo>
                  <a:lnTo>
                    <a:pt x="113555" y="145446"/>
                  </a:lnTo>
                  <a:lnTo>
                    <a:pt x="145446" y="113555"/>
                  </a:lnTo>
                  <a:lnTo>
                    <a:pt x="180447" y="85043"/>
                  </a:lnTo>
                  <a:lnTo>
                    <a:pt x="218289" y="60179"/>
                  </a:lnTo>
                  <a:lnTo>
                    <a:pt x="258702" y="39232"/>
                  </a:lnTo>
                  <a:lnTo>
                    <a:pt x="301418" y="22471"/>
                  </a:lnTo>
                  <a:lnTo>
                    <a:pt x="346167" y="10166"/>
                  </a:lnTo>
                  <a:lnTo>
                    <a:pt x="392681" y="2586"/>
                  </a:lnTo>
                  <a:lnTo>
                    <a:pt x="440689" y="0"/>
                  </a:lnTo>
                  <a:lnTo>
                    <a:pt x="3346450" y="0"/>
                  </a:lnTo>
                  <a:lnTo>
                    <a:pt x="3394458" y="2586"/>
                  </a:lnTo>
                  <a:lnTo>
                    <a:pt x="3440972" y="10166"/>
                  </a:lnTo>
                  <a:lnTo>
                    <a:pt x="3485721" y="22471"/>
                  </a:lnTo>
                  <a:lnTo>
                    <a:pt x="3528437" y="39232"/>
                  </a:lnTo>
                  <a:lnTo>
                    <a:pt x="3568850" y="60179"/>
                  </a:lnTo>
                  <a:lnTo>
                    <a:pt x="3606692" y="85043"/>
                  </a:lnTo>
                  <a:lnTo>
                    <a:pt x="3641693" y="113555"/>
                  </a:lnTo>
                  <a:lnTo>
                    <a:pt x="3673584" y="145446"/>
                  </a:lnTo>
                  <a:lnTo>
                    <a:pt x="3702096" y="180447"/>
                  </a:lnTo>
                  <a:lnTo>
                    <a:pt x="3726960" y="218289"/>
                  </a:lnTo>
                  <a:lnTo>
                    <a:pt x="3747907" y="258702"/>
                  </a:lnTo>
                  <a:lnTo>
                    <a:pt x="3764668" y="301418"/>
                  </a:lnTo>
                  <a:lnTo>
                    <a:pt x="3776973" y="346167"/>
                  </a:lnTo>
                  <a:lnTo>
                    <a:pt x="3784553" y="392681"/>
                  </a:lnTo>
                  <a:lnTo>
                    <a:pt x="3787140" y="440689"/>
                  </a:lnTo>
                  <a:lnTo>
                    <a:pt x="3787140" y="2203437"/>
                  </a:lnTo>
                  <a:lnTo>
                    <a:pt x="3784553" y="2251457"/>
                  </a:lnTo>
                  <a:lnTo>
                    <a:pt x="3776973" y="2297979"/>
                  </a:lnTo>
                  <a:lnTo>
                    <a:pt x="3764668" y="2342734"/>
                  </a:lnTo>
                  <a:lnTo>
                    <a:pt x="3747907" y="2385453"/>
                  </a:lnTo>
                  <a:lnTo>
                    <a:pt x="3726960" y="2425869"/>
                  </a:lnTo>
                  <a:lnTo>
                    <a:pt x="3702096" y="2463711"/>
                  </a:lnTo>
                  <a:lnTo>
                    <a:pt x="3673584" y="2498711"/>
                  </a:lnTo>
                  <a:lnTo>
                    <a:pt x="3641693" y="2530600"/>
                  </a:lnTo>
                  <a:lnTo>
                    <a:pt x="3606692" y="2559110"/>
                  </a:lnTo>
                  <a:lnTo>
                    <a:pt x="3568850" y="2583971"/>
                  </a:lnTo>
                  <a:lnTo>
                    <a:pt x="3528437" y="2604915"/>
                  </a:lnTo>
                  <a:lnTo>
                    <a:pt x="3485721" y="2621672"/>
                  </a:lnTo>
                  <a:lnTo>
                    <a:pt x="3440972" y="2633975"/>
                  </a:lnTo>
                  <a:lnTo>
                    <a:pt x="3394458" y="2641554"/>
                  </a:lnTo>
                  <a:lnTo>
                    <a:pt x="3346450" y="2644140"/>
                  </a:lnTo>
                  <a:lnTo>
                    <a:pt x="440689" y="2644140"/>
                  </a:lnTo>
                  <a:lnTo>
                    <a:pt x="392681" y="2641554"/>
                  </a:lnTo>
                  <a:lnTo>
                    <a:pt x="346167" y="2633975"/>
                  </a:lnTo>
                  <a:lnTo>
                    <a:pt x="301418" y="2621672"/>
                  </a:lnTo>
                  <a:lnTo>
                    <a:pt x="258702" y="2604915"/>
                  </a:lnTo>
                  <a:lnTo>
                    <a:pt x="218289" y="2583971"/>
                  </a:lnTo>
                  <a:lnTo>
                    <a:pt x="180447" y="2559110"/>
                  </a:lnTo>
                  <a:lnTo>
                    <a:pt x="145446" y="2530600"/>
                  </a:lnTo>
                  <a:lnTo>
                    <a:pt x="113555" y="2498711"/>
                  </a:lnTo>
                  <a:lnTo>
                    <a:pt x="85043" y="2463711"/>
                  </a:lnTo>
                  <a:lnTo>
                    <a:pt x="60179" y="2425869"/>
                  </a:lnTo>
                  <a:lnTo>
                    <a:pt x="39232" y="2385453"/>
                  </a:lnTo>
                  <a:lnTo>
                    <a:pt x="22471" y="2342734"/>
                  </a:lnTo>
                  <a:lnTo>
                    <a:pt x="10166" y="2297979"/>
                  </a:lnTo>
                  <a:lnTo>
                    <a:pt x="2586" y="2251457"/>
                  </a:lnTo>
                  <a:lnTo>
                    <a:pt x="0" y="2203437"/>
                  </a:lnTo>
                  <a:lnTo>
                    <a:pt x="0" y="440689"/>
                  </a:lnTo>
                  <a:close/>
                </a:path>
              </a:pathLst>
            </a:custGeom>
            <a:ln w="15240">
              <a:solidFill>
                <a:srgbClr val="04B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44846" y="3876802"/>
            <a:ext cx="315785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marR="5080" indent="-45910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Это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денежные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средства,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направленные</a:t>
            </a:r>
            <a:r>
              <a:rPr sz="2400" spc="-5" dirty="0">
                <a:latin typeface="Times New Roman"/>
                <a:cs typeface="Times New Roman"/>
              </a:rPr>
              <a:t> на</a:t>
            </a:r>
            <a:endParaRPr sz="2400" dirty="0">
              <a:latin typeface="Times New Roman"/>
              <a:cs typeface="Times New Roman"/>
            </a:endParaRPr>
          </a:p>
          <a:p>
            <a:pPr marL="265430" marR="258445" indent="54102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финансовое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обеспечение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задач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</a:p>
          <a:p>
            <a:pPr marL="983615" marR="975994" indent="-1905" algn="ctr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функций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</a:t>
            </a:r>
            <a:r>
              <a:rPr sz="2400" spc="6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стно</a:t>
            </a:r>
            <a:r>
              <a:rPr sz="2400" spc="-65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о</a:t>
            </a:r>
          </a:p>
          <a:p>
            <a:pPr algn="ctr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самоуправления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067800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9606" y="172593"/>
            <a:ext cx="66846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0" dirty="0">
                <a:solidFill>
                  <a:srgbClr val="0C0C0C"/>
                </a:solidFill>
              </a:rPr>
              <a:t>БЮДЖЕТНЫЙ</a:t>
            </a:r>
            <a:r>
              <a:rPr sz="4400" spc="150" dirty="0">
                <a:solidFill>
                  <a:srgbClr val="0C0C0C"/>
                </a:solidFill>
              </a:rPr>
              <a:t> </a:t>
            </a:r>
            <a:r>
              <a:rPr sz="4400" spc="85" dirty="0">
                <a:solidFill>
                  <a:srgbClr val="0C0C0C"/>
                </a:solidFill>
              </a:rPr>
              <a:t>ПРОЦЕСС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13080" y="775182"/>
            <a:ext cx="8402320" cy="183515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60"/>
              </a:spcBef>
            </a:pPr>
            <a:r>
              <a:rPr sz="2000" spc="-5" dirty="0">
                <a:latin typeface="Times New Roman"/>
                <a:cs typeface="Times New Roman"/>
              </a:rPr>
              <a:t>Представляет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собой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деятельность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органов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местного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самоуправления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483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составлению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рассмотрению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 </a:t>
            </a:r>
            <a:r>
              <a:rPr sz="2000" spc="-15" dirty="0">
                <a:latin typeface="Times New Roman"/>
                <a:cs typeface="Times New Roman"/>
              </a:rPr>
              <a:t>бюджета, </a:t>
            </a:r>
            <a:r>
              <a:rPr sz="2000" spc="-5" dirty="0">
                <a:latin typeface="Times New Roman"/>
                <a:cs typeface="Times New Roman"/>
              </a:rPr>
              <a:t>утверждению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исполнению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бюджета, </a:t>
            </a:r>
            <a:r>
              <a:rPr sz="2000" spc="-5" dirty="0">
                <a:latin typeface="Times New Roman"/>
                <a:cs typeface="Times New Roman"/>
              </a:rPr>
              <a:t>внешней </a:t>
            </a:r>
            <a:r>
              <a:rPr sz="2000" spc="-10" dirty="0">
                <a:latin typeface="Times New Roman"/>
                <a:cs typeface="Times New Roman"/>
              </a:rPr>
              <a:t>проверке, </a:t>
            </a:r>
            <a:r>
              <a:rPr sz="2000" dirty="0">
                <a:latin typeface="Times New Roman"/>
                <a:cs typeface="Times New Roman"/>
              </a:rPr>
              <a:t>рассмотрению и составлению отчета об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исполнении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бюджета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20" dirty="0">
                <a:latin typeface="Times New Roman"/>
                <a:cs typeface="Times New Roman"/>
              </a:rPr>
              <a:t>его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утверждению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255" y="2642616"/>
            <a:ext cx="8857615" cy="571500"/>
          </a:xfrm>
          <a:prstGeom prst="rect">
            <a:avLst/>
          </a:prstGeom>
          <a:solidFill>
            <a:srgbClr val="61A29F"/>
          </a:solidFill>
          <a:ln w="15240">
            <a:solidFill>
              <a:srgbClr val="467774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3200" spc="-35" dirty="0">
                <a:latin typeface="Times New Roman"/>
                <a:cs typeface="Times New Roman"/>
              </a:rPr>
              <a:t>ЭТАПЫ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БЮДЖЕТНОГО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ПРОЦЕССА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4762" y="3639121"/>
            <a:ext cx="1581150" cy="1795780"/>
            <a:chOff x="-4762" y="3639121"/>
            <a:chExt cx="1581150" cy="17957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643884"/>
              <a:ext cx="1571244" cy="17861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3643884"/>
              <a:ext cx="1571625" cy="1786255"/>
            </a:xfrm>
            <a:custGeom>
              <a:avLst/>
              <a:gdLst/>
              <a:ahLst/>
              <a:cxnLst/>
              <a:rect l="l" t="t" r="r" b="b"/>
              <a:pathLst>
                <a:path w="1571625" h="1786254">
                  <a:moveTo>
                    <a:pt x="0" y="893064"/>
                  </a:moveTo>
                  <a:lnTo>
                    <a:pt x="1243" y="842382"/>
                  </a:lnTo>
                  <a:lnTo>
                    <a:pt x="4930" y="792442"/>
                  </a:lnTo>
                  <a:lnTo>
                    <a:pt x="10994" y="743320"/>
                  </a:lnTo>
                  <a:lnTo>
                    <a:pt x="19368" y="695091"/>
                  </a:lnTo>
                  <a:lnTo>
                    <a:pt x="29986" y="647831"/>
                  </a:lnTo>
                  <a:lnTo>
                    <a:pt x="42782" y="601614"/>
                  </a:lnTo>
                  <a:lnTo>
                    <a:pt x="57689" y="556516"/>
                  </a:lnTo>
                  <a:lnTo>
                    <a:pt x="74642" y="512612"/>
                  </a:lnTo>
                  <a:lnTo>
                    <a:pt x="93573" y="469978"/>
                  </a:lnTo>
                  <a:lnTo>
                    <a:pt x="114417" y="428689"/>
                  </a:lnTo>
                  <a:lnTo>
                    <a:pt x="137107" y="388821"/>
                  </a:lnTo>
                  <a:lnTo>
                    <a:pt x="161578" y="350449"/>
                  </a:lnTo>
                  <a:lnTo>
                    <a:pt x="187761" y="313647"/>
                  </a:lnTo>
                  <a:lnTo>
                    <a:pt x="215592" y="278492"/>
                  </a:lnTo>
                  <a:lnTo>
                    <a:pt x="245004" y="245059"/>
                  </a:lnTo>
                  <a:lnTo>
                    <a:pt x="275930" y="213424"/>
                  </a:lnTo>
                  <a:lnTo>
                    <a:pt x="308305" y="183661"/>
                  </a:lnTo>
                  <a:lnTo>
                    <a:pt x="342061" y="155846"/>
                  </a:lnTo>
                  <a:lnTo>
                    <a:pt x="377133" y="130054"/>
                  </a:lnTo>
                  <a:lnTo>
                    <a:pt x="413455" y="106361"/>
                  </a:lnTo>
                  <a:lnTo>
                    <a:pt x="450959" y="84842"/>
                  </a:lnTo>
                  <a:lnTo>
                    <a:pt x="489580" y="65573"/>
                  </a:lnTo>
                  <a:lnTo>
                    <a:pt x="529251" y="48628"/>
                  </a:lnTo>
                  <a:lnTo>
                    <a:pt x="569907" y="34083"/>
                  </a:lnTo>
                  <a:lnTo>
                    <a:pt x="611480" y="22014"/>
                  </a:lnTo>
                  <a:lnTo>
                    <a:pt x="653904" y="12496"/>
                  </a:lnTo>
                  <a:lnTo>
                    <a:pt x="697113" y="5604"/>
                  </a:lnTo>
                  <a:lnTo>
                    <a:pt x="741041" y="1413"/>
                  </a:lnTo>
                  <a:lnTo>
                    <a:pt x="785622" y="0"/>
                  </a:lnTo>
                  <a:lnTo>
                    <a:pt x="830202" y="1413"/>
                  </a:lnTo>
                  <a:lnTo>
                    <a:pt x="874130" y="5604"/>
                  </a:lnTo>
                  <a:lnTo>
                    <a:pt x="917339" y="12496"/>
                  </a:lnTo>
                  <a:lnTo>
                    <a:pt x="959763" y="22014"/>
                  </a:lnTo>
                  <a:lnTo>
                    <a:pt x="1001336" y="34083"/>
                  </a:lnTo>
                  <a:lnTo>
                    <a:pt x="1041992" y="48628"/>
                  </a:lnTo>
                  <a:lnTo>
                    <a:pt x="1081663" y="65573"/>
                  </a:lnTo>
                  <a:lnTo>
                    <a:pt x="1120284" y="84842"/>
                  </a:lnTo>
                  <a:lnTo>
                    <a:pt x="1157788" y="106361"/>
                  </a:lnTo>
                  <a:lnTo>
                    <a:pt x="1194110" y="130054"/>
                  </a:lnTo>
                  <a:lnTo>
                    <a:pt x="1229182" y="155846"/>
                  </a:lnTo>
                  <a:lnTo>
                    <a:pt x="1262938" y="183661"/>
                  </a:lnTo>
                  <a:lnTo>
                    <a:pt x="1295313" y="213424"/>
                  </a:lnTo>
                  <a:lnTo>
                    <a:pt x="1326239" y="245059"/>
                  </a:lnTo>
                  <a:lnTo>
                    <a:pt x="1355651" y="278492"/>
                  </a:lnTo>
                  <a:lnTo>
                    <a:pt x="1383482" y="313647"/>
                  </a:lnTo>
                  <a:lnTo>
                    <a:pt x="1409665" y="350449"/>
                  </a:lnTo>
                  <a:lnTo>
                    <a:pt x="1434136" y="388821"/>
                  </a:lnTo>
                  <a:lnTo>
                    <a:pt x="1456826" y="428689"/>
                  </a:lnTo>
                  <a:lnTo>
                    <a:pt x="1477670" y="469978"/>
                  </a:lnTo>
                  <a:lnTo>
                    <a:pt x="1496601" y="512612"/>
                  </a:lnTo>
                  <a:lnTo>
                    <a:pt x="1513554" y="556516"/>
                  </a:lnTo>
                  <a:lnTo>
                    <a:pt x="1528461" y="601614"/>
                  </a:lnTo>
                  <a:lnTo>
                    <a:pt x="1541257" y="647831"/>
                  </a:lnTo>
                  <a:lnTo>
                    <a:pt x="1551875" y="695091"/>
                  </a:lnTo>
                  <a:lnTo>
                    <a:pt x="1560249" y="743320"/>
                  </a:lnTo>
                  <a:lnTo>
                    <a:pt x="1566313" y="792442"/>
                  </a:lnTo>
                  <a:lnTo>
                    <a:pt x="1570000" y="842382"/>
                  </a:lnTo>
                  <a:lnTo>
                    <a:pt x="1571244" y="893064"/>
                  </a:lnTo>
                  <a:lnTo>
                    <a:pt x="1570000" y="943745"/>
                  </a:lnTo>
                  <a:lnTo>
                    <a:pt x="1566313" y="993685"/>
                  </a:lnTo>
                  <a:lnTo>
                    <a:pt x="1560249" y="1042807"/>
                  </a:lnTo>
                  <a:lnTo>
                    <a:pt x="1551875" y="1091036"/>
                  </a:lnTo>
                  <a:lnTo>
                    <a:pt x="1541257" y="1138296"/>
                  </a:lnTo>
                  <a:lnTo>
                    <a:pt x="1528461" y="1184513"/>
                  </a:lnTo>
                  <a:lnTo>
                    <a:pt x="1513554" y="1229611"/>
                  </a:lnTo>
                  <a:lnTo>
                    <a:pt x="1496601" y="1273515"/>
                  </a:lnTo>
                  <a:lnTo>
                    <a:pt x="1477670" y="1316149"/>
                  </a:lnTo>
                  <a:lnTo>
                    <a:pt x="1456826" y="1357438"/>
                  </a:lnTo>
                  <a:lnTo>
                    <a:pt x="1434136" y="1397306"/>
                  </a:lnTo>
                  <a:lnTo>
                    <a:pt x="1409665" y="1435678"/>
                  </a:lnTo>
                  <a:lnTo>
                    <a:pt x="1383482" y="1472480"/>
                  </a:lnTo>
                  <a:lnTo>
                    <a:pt x="1355651" y="1507635"/>
                  </a:lnTo>
                  <a:lnTo>
                    <a:pt x="1326239" y="1541068"/>
                  </a:lnTo>
                  <a:lnTo>
                    <a:pt x="1295313" y="1572703"/>
                  </a:lnTo>
                  <a:lnTo>
                    <a:pt x="1262938" y="1602466"/>
                  </a:lnTo>
                  <a:lnTo>
                    <a:pt x="1229182" y="1630281"/>
                  </a:lnTo>
                  <a:lnTo>
                    <a:pt x="1194110" y="1656073"/>
                  </a:lnTo>
                  <a:lnTo>
                    <a:pt x="1157788" y="1679766"/>
                  </a:lnTo>
                  <a:lnTo>
                    <a:pt x="1120284" y="1701285"/>
                  </a:lnTo>
                  <a:lnTo>
                    <a:pt x="1081663" y="1720554"/>
                  </a:lnTo>
                  <a:lnTo>
                    <a:pt x="1041992" y="1737499"/>
                  </a:lnTo>
                  <a:lnTo>
                    <a:pt x="1001336" y="1752044"/>
                  </a:lnTo>
                  <a:lnTo>
                    <a:pt x="959763" y="1764113"/>
                  </a:lnTo>
                  <a:lnTo>
                    <a:pt x="917339" y="1773631"/>
                  </a:lnTo>
                  <a:lnTo>
                    <a:pt x="874130" y="1780523"/>
                  </a:lnTo>
                  <a:lnTo>
                    <a:pt x="830202" y="1784714"/>
                  </a:lnTo>
                  <a:lnTo>
                    <a:pt x="785622" y="1786128"/>
                  </a:lnTo>
                  <a:lnTo>
                    <a:pt x="741041" y="1784714"/>
                  </a:lnTo>
                  <a:lnTo>
                    <a:pt x="697113" y="1780523"/>
                  </a:lnTo>
                  <a:lnTo>
                    <a:pt x="653904" y="1773631"/>
                  </a:lnTo>
                  <a:lnTo>
                    <a:pt x="611480" y="1764113"/>
                  </a:lnTo>
                  <a:lnTo>
                    <a:pt x="569907" y="1752044"/>
                  </a:lnTo>
                  <a:lnTo>
                    <a:pt x="529251" y="1737499"/>
                  </a:lnTo>
                  <a:lnTo>
                    <a:pt x="489580" y="1720554"/>
                  </a:lnTo>
                  <a:lnTo>
                    <a:pt x="450959" y="1701285"/>
                  </a:lnTo>
                  <a:lnTo>
                    <a:pt x="413455" y="1679766"/>
                  </a:lnTo>
                  <a:lnTo>
                    <a:pt x="377133" y="1656073"/>
                  </a:lnTo>
                  <a:lnTo>
                    <a:pt x="342061" y="1630281"/>
                  </a:lnTo>
                  <a:lnTo>
                    <a:pt x="308305" y="1602466"/>
                  </a:lnTo>
                  <a:lnTo>
                    <a:pt x="275930" y="1572703"/>
                  </a:lnTo>
                  <a:lnTo>
                    <a:pt x="245004" y="1541068"/>
                  </a:lnTo>
                  <a:lnTo>
                    <a:pt x="215592" y="1507635"/>
                  </a:lnTo>
                  <a:lnTo>
                    <a:pt x="187761" y="1472480"/>
                  </a:lnTo>
                  <a:lnTo>
                    <a:pt x="161578" y="1435678"/>
                  </a:lnTo>
                  <a:lnTo>
                    <a:pt x="137107" y="1397306"/>
                  </a:lnTo>
                  <a:lnTo>
                    <a:pt x="114417" y="1357438"/>
                  </a:lnTo>
                  <a:lnTo>
                    <a:pt x="93573" y="1316149"/>
                  </a:lnTo>
                  <a:lnTo>
                    <a:pt x="74642" y="1273515"/>
                  </a:lnTo>
                  <a:lnTo>
                    <a:pt x="57689" y="1229611"/>
                  </a:lnTo>
                  <a:lnTo>
                    <a:pt x="42782" y="1184513"/>
                  </a:lnTo>
                  <a:lnTo>
                    <a:pt x="29986" y="1138296"/>
                  </a:lnTo>
                  <a:lnTo>
                    <a:pt x="19368" y="1091036"/>
                  </a:lnTo>
                  <a:lnTo>
                    <a:pt x="10994" y="1042807"/>
                  </a:lnTo>
                  <a:lnTo>
                    <a:pt x="4930" y="993685"/>
                  </a:lnTo>
                  <a:lnTo>
                    <a:pt x="1243" y="943745"/>
                  </a:lnTo>
                  <a:lnTo>
                    <a:pt x="0" y="893064"/>
                  </a:lnTo>
                  <a:close/>
                </a:path>
              </a:pathLst>
            </a:custGeom>
            <a:ln w="9144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6542" y="4061205"/>
            <a:ext cx="91884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1.</a:t>
            </a:r>
            <a:endParaRPr sz="15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Р</a:t>
            </a:r>
            <a:r>
              <a:rPr sz="1500" spc="-10" dirty="0">
                <a:latin typeface="Times New Roman"/>
                <a:cs typeface="Times New Roman"/>
              </a:rPr>
              <a:t>аз</a:t>
            </a:r>
            <a:r>
              <a:rPr sz="1500" dirty="0">
                <a:latin typeface="Times New Roman"/>
                <a:cs typeface="Times New Roman"/>
              </a:rPr>
              <a:t>р</a:t>
            </a:r>
            <a:r>
              <a:rPr sz="1500" spc="-10" dirty="0">
                <a:latin typeface="Times New Roman"/>
                <a:cs typeface="Times New Roman"/>
              </a:rPr>
              <a:t>а</a:t>
            </a:r>
            <a:r>
              <a:rPr sz="1500" dirty="0">
                <a:latin typeface="Times New Roman"/>
                <a:cs typeface="Times New Roman"/>
              </a:rPr>
              <a:t>б</a:t>
            </a:r>
            <a:r>
              <a:rPr sz="1500" spc="-20" dirty="0">
                <a:latin typeface="Times New Roman"/>
                <a:cs typeface="Times New Roman"/>
              </a:rPr>
              <a:t>о</a:t>
            </a:r>
            <a:r>
              <a:rPr sz="1500" dirty="0">
                <a:latin typeface="Times New Roman"/>
                <a:cs typeface="Times New Roman"/>
              </a:rPr>
              <a:t>т</a:t>
            </a:r>
            <a:r>
              <a:rPr sz="1500" spc="-20" dirty="0">
                <a:latin typeface="Times New Roman"/>
                <a:cs typeface="Times New Roman"/>
              </a:rPr>
              <a:t>к</a:t>
            </a:r>
            <a:r>
              <a:rPr sz="1500" dirty="0">
                <a:latin typeface="Times New Roman"/>
                <a:cs typeface="Times New Roman"/>
              </a:rPr>
              <a:t>а  проекта 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бюджета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81493" y="4067365"/>
            <a:ext cx="1937385" cy="1795780"/>
            <a:chOff x="1281493" y="4067365"/>
            <a:chExt cx="1937385" cy="179578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6255" y="4072128"/>
              <a:ext cx="1927860" cy="17861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86255" y="4072128"/>
              <a:ext cx="1927860" cy="1786255"/>
            </a:xfrm>
            <a:custGeom>
              <a:avLst/>
              <a:gdLst/>
              <a:ahLst/>
              <a:cxnLst/>
              <a:rect l="l" t="t" r="r" b="b"/>
              <a:pathLst>
                <a:path w="1927860" h="1786254">
                  <a:moveTo>
                    <a:pt x="0" y="893064"/>
                  </a:moveTo>
                  <a:lnTo>
                    <a:pt x="1254" y="847103"/>
                  </a:lnTo>
                  <a:lnTo>
                    <a:pt x="4976" y="801746"/>
                  </a:lnTo>
                  <a:lnTo>
                    <a:pt x="11106" y="757049"/>
                  </a:lnTo>
                  <a:lnTo>
                    <a:pt x="19582" y="713068"/>
                  </a:lnTo>
                  <a:lnTo>
                    <a:pt x="30345" y="669859"/>
                  </a:lnTo>
                  <a:lnTo>
                    <a:pt x="43334" y="627478"/>
                  </a:lnTo>
                  <a:lnTo>
                    <a:pt x="58488" y="585981"/>
                  </a:lnTo>
                  <a:lnTo>
                    <a:pt x="75747" y="545425"/>
                  </a:lnTo>
                  <a:lnTo>
                    <a:pt x="95050" y="505865"/>
                  </a:lnTo>
                  <a:lnTo>
                    <a:pt x="116337" y="467357"/>
                  </a:lnTo>
                  <a:lnTo>
                    <a:pt x="139546" y="429959"/>
                  </a:lnTo>
                  <a:lnTo>
                    <a:pt x="164618" y="393724"/>
                  </a:lnTo>
                  <a:lnTo>
                    <a:pt x="191492" y="358711"/>
                  </a:lnTo>
                  <a:lnTo>
                    <a:pt x="220108" y="324974"/>
                  </a:lnTo>
                  <a:lnTo>
                    <a:pt x="250404" y="292571"/>
                  </a:lnTo>
                  <a:lnTo>
                    <a:pt x="282321" y="261556"/>
                  </a:lnTo>
                  <a:lnTo>
                    <a:pt x="315797" y="231987"/>
                  </a:lnTo>
                  <a:lnTo>
                    <a:pt x="350772" y="203918"/>
                  </a:lnTo>
                  <a:lnTo>
                    <a:pt x="387186" y="177407"/>
                  </a:lnTo>
                  <a:lnTo>
                    <a:pt x="424978" y="152510"/>
                  </a:lnTo>
                  <a:lnTo>
                    <a:pt x="464088" y="129282"/>
                  </a:lnTo>
                  <a:lnTo>
                    <a:pt x="504454" y="107779"/>
                  </a:lnTo>
                  <a:lnTo>
                    <a:pt x="546017" y="88058"/>
                  </a:lnTo>
                  <a:lnTo>
                    <a:pt x="588716" y="70175"/>
                  </a:lnTo>
                  <a:lnTo>
                    <a:pt x="632490" y="54186"/>
                  </a:lnTo>
                  <a:lnTo>
                    <a:pt x="677279" y="40146"/>
                  </a:lnTo>
                  <a:lnTo>
                    <a:pt x="723022" y="28113"/>
                  </a:lnTo>
                  <a:lnTo>
                    <a:pt x="769658" y="18142"/>
                  </a:lnTo>
                  <a:lnTo>
                    <a:pt x="817128" y="10289"/>
                  </a:lnTo>
                  <a:lnTo>
                    <a:pt x="865370" y="4610"/>
                  </a:lnTo>
                  <a:lnTo>
                    <a:pt x="914324" y="1161"/>
                  </a:lnTo>
                  <a:lnTo>
                    <a:pt x="963930" y="0"/>
                  </a:lnTo>
                  <a:lnTo>
                    <a:pt x="1013535" y="1161"/>
                  </a:lnTo>
                  <a:lnTo>
                    <a:pt x="1062489" y="4610"/>
                  </a:lnTo>
                  <a:lnTo>
                    <a:pt x="1110731" y="10289"/>
                  </a:lnTo>
                  <a:lnTo>
                    <a:pt x="1158201" y="18142"/>
                  </a:lnTo>
                  <a:lnTo>
                    <a:pt x="1204837" y="28113"/>
                  </a:lnTo>
                  <a:lnTo>
                    <a:pt x="1250580" y="40146"/>
                  </a:lnTo>
                  <a:lnTo>
                    <a:pt x="1295369" y="54186"/>
                  </a:lnTo>
                  <a:lnTo>
                    <a:pt x="1339143" y="70175"/>
                  </a:lnTo>
                  <a:lnTo>
                    <a:pt x="1381842" y="88058"/>
                  </a:lnTo>
                  <a:lnTo>
                    <a:pt x="1423405" y="107779"/>
                  </a:lnTo>
                  <a:lnTo>
                    <a:pt x="1463771" y="129282"/>
                  </a:lnTo>
                  <a:lnTo>
                    <a:pt x="1502881" y="152510"/>
                  </a:lnTo>
                  <a:lnTo>
                    <a:pt x="1540673" y="177407"/>
                  </a:lnTo>
                  <a:lnTo>
                    <a:pt x="1577087" y="203918"/>
                  </a:lnTo>
                  <a:lnTo>
                    <a:pt x="1612062" y="231987"/>
                  </a:lnTo>
                  <a:lnTo>
                    <a:pt x="1645539" y="261556"/>
                  </a:lnTo>
                  <a:lnTo>
                    <a:pt x="1677455" y="292571"/>
                  </a:lnTo>
                  <a:lnTo>
                    <a:pt x="1707751" y="324974"/>
                  </a:lnTo>
                  <a:lnTo>
                    <a:pt x="1736367" y="358711"/>
                  </a:lnTo>
                  <a:lnTo>
                    <a:pt x="1763241" y="393724"/>
                  </a:lnTo>
                  <a:lnTo>
                    <a:pt x="1788313" y="429959"/>
                  </a:lnTo>
                  <a:lnTo>
                    <a:pt x="1811522" y="467357"/>
                  </a:lnTo>
                  <a:lnTo>
                    <a:pt x="1832809" y="505865"/>
                  </a:lnTo>
                  <a:lnTo>
                    <a:pt x="1852112" y="545425"/>
                  </a:lnTo>
                  <a:lnTo>
                    <a:pt x="1869371" y="585981"/>
                  </a:lnTo>
                  <a:lnTo>
                    <a:pt x="1884525" y="627478"/>
                  </a:lnTo>
                  <a:lnTo>
                    <a:pt x="1897514" y="669859"/>
                  </a:lnTo>
                  <a:lnTo>
                    <a:pt x="1908277" y="713068"/>
                  </a:lnTo>
                  <a:lnTo>
                    <a:pt x="1916753" y="757049"/>
                  </a:lnTo>
                  <a:lnTo>
                    <a:pt x="1922883" y="801746"/>
                  </a:lnTo>
                  <a:lnTo>
                    <a:pt x="1926605" y="847103"/>
                  </a:lnTo>
                  <a:lnTo>
                    <a:pt x="1927860" y="893064"/>
                  </a:lnTo>
                  <a:lnTo>
                    <a:pt x="1926605" y="939024"/>
                  </a:lnTo>
                  <a:lnTo>
                    <a:pt x="1922883" y="984381"/>
                  </a:lnTo>
                  <a:lnTo>
                    <a:pt x="1916753" y="1029078"/>
                  </a:lnTo>
                  <a:lnTo>
                    <a:pt x="1908277" y="1073059"/>
                  </a:lnTo>
                  <a:lnTo>
                    <a:pt x="1897514" y="1116268"/>
                  </a:lnTo>
                  <a:lnTo>
                    <a:pt x="1884525" y="1158649"/>
                  </a:lnTo>
                  <a:lnTo>
                    <a:pt x="1869371" y="1200146"/>
                  </a:lnTo>
                  <a:lnTo>
                    <a:pt x="1852112" y="1240702"/>
                  </a:lnTo>
                  <a:lnTo>
                    <a:pt x="1832809" y="1280262"/>
                  </a:lnTo>
                  <a:lnTo>
                    <a:pt x="1811522" y="1318770"/>
                  </a:lnTo>
                  <a:lnTo>
                    <a:pt x="1788313" y="1356168"/>
                  </a:lnTo>
                  <a:lnTo>
                    <a:pt x="1763241" y="1392403"/>
                  </a:lnTo>
                  <a:lnTo>
                    <a:pt x="1736367" y="1427416"/>
                  </a:lnTo>
                  <a:lnTo>
                    <a:pt x="1707751" y="1461153"/>
                  </a:lnTo>
                  <a:lnTo>
                    <a:pt x="1677455" y="1493556"/>
                  </a:lnTo>
                  <a:lnTo>
                    <a:pt x="1645539" y="1524571"/>
                  </a:lnTo>
                  <a:lnTo>
                    <a:pt x="1612062" y="1554140"/>
                  </a:lnTo>
                  <a:lnTo>
                    <a:pt x="1577087" y="1582209"/>
                  </a:lnTo>
                  <a:lnTo>
                    <a:pt x="1540673" y="1608720"/>
                  </a:lnTo>
                  <a:lnTo>
                    <a:pt x="1502881" y="1633617"/>
                  </a:lnTo>
                  <a:lnTo>
                    <a:pt x="1463771" y="1656845"/>
                  </a:lnTo>
                  <a:lnTo>
                    <a:pt x="1423405" y="1678348"/>
                  </a:lnTo>
                  <a:lnTo>
                    <a:pt x="1381842" y="1698069"/>
                  </a:lnTo>
                  <a:lnTo>
                    <a:pt x="1339143" y="1715952"/>
                  </a:lnTo>
                  <a:lnTo>
                    <a:pt x="1295369" y="1731941"/>
                  </a:lnTo>
                  <a:lnTo>
                    <a:pt x="1250580" y="1745981"/>
                  </a:lnTo>
                  <a:lnTo>
                    <a:pt x="1204837" y="1758014"/>
                  </a:lnTo>
                  <a:lnTo>
                    <a:pt x="1158201" y="1767985"/>
                  </a:lnTo>
                  <a:lnTo>
                    <a:pt x="1110731" y="1775838"/>
                  </a:lnTo>
                  <a:lnTo>
                    <a:pt x="1062489" y="1781517"/>
                  </a:lnTo>
                  <a:lnTo>
                    <a:pt x="1013535" y="1784966"/>
                  </a:lnTo>
                  <a:lnTo>
                    <a:pt x="963930" y="1786128"/>
                  </a:lnTo>
                  <a:lnTo>
                    <a:pt x="914324" y="1784966"/>
                  </a:lnTo>
                  <a:lnTo>
                    <a:pt x="865370" y="1781517"/>
                  </a:lnTo>
                  <a:lnTo>
                    <a:pt x="817128" y="1775838"/>
                  </a:lnTo>
                  <a:lnTo>
                    <a:pt x="769658" y="1767985"/>
                  </a:lnTo>
                  <a:lnTo>
                    <a:pt x="723022" y="1758014"/>
                  </a:lnTo>
                  <a:lnTo>
                    <a:pt x="677279" y="1745981"/>
                  </a:lnTo>
                  <a:lnTo>
                    <a:pt x="632490" y="1731941"/>
                  </a:lnTo>
                  <a:lnTo>
                    <a:pt x="588716" y="1715952"/>
                  </a:lnTo>
                  <a:lnTo>
                    <a:pt x="546017" y="1698069"/>
                  </a:lnTo>
                  <a:lnTo>
                    <a:pt x="504454" y="1678348"/>
                  </a:lnTo>
                  <a:lnTo>
                    <a:pt x="464088" y="1656845"/>
                  </a:lnTo>
                  <a:lnTo>
                    <a:pt x="424978" y="1633617"/>
                  </a:lnTo>
                  <a:lnTo>
                    <a:pt x="387186" y="1608720"/>
                  </a:lnTo>
                  <a:lnTo>
                    <a:pt x="350772" y="1582209"/>
                  </a:lnTo>
                  <a:lnTo>
                    <a:pt x="315797" y="1554140"/>
                  </a:lnTo>
                  <a:lnTo>
                    <a:pt x="282320" y="1524571"/>
                  </a:lnTo>
                  <a:lnTo>
                    <a:pt x="250404" y="1493556"/>
                  </a:lnTo>
                  <a:lnTo>
                    <a:pt x="220108" y="1461153"/>
                  </a:lnTo>
                  <a:lnTo>
                    <a:pt x="191492" y="1427416"/>
                  </a:lnTo>
                  <a:lnTo>
                    <a:pt x="164618" y="1392403"/>
                  </a:lnTo>
                  <a:lnTo>
                    <a:pt x="139546" y="1356168"/>
                  </a:lnTo>
                  <a:lnTo>
                    <a:pt x="116337" y="1318770"/>
                  </a:lnTo>
                  <a:lnTo>
                    <a:pt x="95050" y="1280262"/>
                  </a:lnTo>
                  <a:lnTo>
                    <a:pt x="75747" y="1240702"/>
                  </a:lnTo>
                  <a:lnTo>
                    <a:pt x="58488" y="1200146"/>
                  </a:lnTo>
                  <a:lnTo>
                    <a:pt x="43334" y="1158649"/>
                  </a:lnTo>
                  <a:lnTo>
                    <a:pt x="30345" y="1116268"/>
                  </a:lnTo>
                  <a:lnTo>
                    <a:pt x="19582" y="1073059"/>
                  </a:lnTo>
                  <a:lnTo>
                    <a:pt x="11106" y="1029078"/>
                  </a:lnTo>
                  <a:lnTo>
                    <a:pt x="4976" y="984381"/>
                  </a:lnTo>
                  <a:lnTo>
                    <a:pt x="1254" y="939024"/>
                  </a:lnTo>
                  <a:lnTo>
                    <a:pt x="0" y="893064"/>
                  </a:lnTo>
                  <a:close/>
                </a:path>
              </a:pathLst>
            </a:custGeom>
            <a:ln w="9144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63445" y="4483989"/>
            <a:ext cx="11728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2.</a:t>
            </a:r>
            <a:endParaRPr sz="15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dirty="0">
                <a:latin typeface="Calibri"/>
                <a:cs typeface="Calibri"/>
              </a:rPr>
              <a:t>Ра</a:t>
            </a:r>
            <a:r>
              <a:rPr sz="1500" spc="-10" dirty="0">
                <a:latin typeface="Calibri"/>
                <a:cs typeface="Calibri"/>
              </a:rPr>
              <a:t>с</a:t>
            </a:r>
            <a:r>
              <a:rPr sz="1500" dirty="0">
                <a:latin typeface="Calibri"/>
                <a:cs typeface="Calibri"/>
              </a:rPr>
              <a:t>с</a:t>
            </a:r>
            <a:r>
              <a:rPr sz="1500" spc="5" dirty="0">
                <a:latin typeface="Calibri"/>
                <a:cs typeface="Calibri"/>
              </a:rPr>
              <a:t>м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spc="-5" dirty="0">
                <a:latin typeface="Calibri"/>
                <a:cs typeface="Calibri"/>
              </a:rPr>
              <a:t>т</a:t>
            </a:r>
            <a:r>
              <a:rPr sz="1500" dirty="0">
                <a:latin typeface="Calibri"/>
                <a:cs typeface="Calibri"/>
              </a:rPr>
              <a:t>рение  </a:t>
            </a:r>
            <a:r>
              <a:rPr sz="1500" spc="-5" dirty="0">
                <a:latin typeface="Calibri"/>
                <a:cs typeface="Calibri"/>
              </a:rPr>
              <a:t>проекта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500" spc="-10" dirty="0">
                <a:latin typeface="Calibri"/>
                <a:cs typeface="Calibri"/>
              </a:rPr>
              <a:t>бюджета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09853" y="3710749"/>
            <a:ext cx="1939289" cy="1937385"/>
            <a:chOff x="7209853" y="3710749"/>
            <a:chExt cx="1939289" cy="193738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4616" y="3715511"/>
              <a:ext cx="1929383" cy="192786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214616" y="3715511"/>
              <a:ext cx="1929764" cy="1927860"/>
            </a:xfrm>
            <a:custGeom>
              <a:avLst/>
              <a:gdLst/>
              <a:ahLst/>
              <a:cxnLst/>
              <a:rect l="l" t="t" r="r" b="b"/>
              <a:pathLst>
                <a:path w="1929765" h="1927860">
                  <a:moveTo>
                    <a:pt x="0" y="963930"/>
                  </a:moveTo>
                  <a:lnTo>
                    <a:pt x="1180" y="915818"/>
                  </a:lnTo>
                  <a:lnTo>
                    <a:pt x="4685" y="868317"/>
                  </a:lnTo>
                  <a:lnTo>
                    <a:pt x="10460" y="821482"/>
                  </a:lnTo>
                  <a:lnTo>
                    <a:pt x="18448" y="775369"/>
                  </a:lnTo>
                  <a:lnTo>
                    <a:pt x="28595" y="730032"/>
                  </a:lnTo>
                  <a:lnTo>
                    <a:pt x="40845" y="685526"/>
                  </a:lnTo>
                  <a:lnTo>
                    <a:pt x="55144" y="641908"/>
                  </a:lnTo>
                  <a:lnTo>
                    <a:pt x="71435" y="599231"/>
                  </a:lnTo>
                  <a:lnTo>
                    <a:pt x="89664" y="557552"/>
                  </a:lnTo>
                  <a:lnTo>
                    <a:pt x="109775" y="516926"/>
                  </a:lnTo>
                  <a:lnTo>
                    <a:pt x="131713" y="477407"/>
                  </a:lnTo>
                  <a:lnTo>
                    <a:pt x="155422" y="439051"/>
                  </a:lnTo>
                  <a:lnTo>
                    <a:pt x="180848" y="401913"/>
                  </a:lnTo>
                  <a:lnTo>
                    <a:pt x="207936" y="366048"/>
                  </a:lnTo>
                  <a:lnTo>
                    <a:pt x="236629" y="331512"/>
                  </a:lnTo>
                  <a:lnTo>
                    <a:pt x="266873" y="298360"/>
                  </a:lnTo>
                  <a:lnTo>
                    <a:pt x="298612" y="266647"/>
                  </a:lnTo>
                  <a:lnTo>
                    <a:pt x="331791" y="236428"/>
                  </a:lnTo>
                  <a:lnTo>
                    <a:pt x="366354" y="207759"/>
                  </a:lnTo>
                  <a:lnTo>
                    <a:pt x="402248" y="180694"/>
                  </a:lnTo>
                  <a:lnTo>
                    <a:pt x="439415" y="155289"/>
                  </a:lnTo>
                  <a:lnTo>
                    <a:pt x="477802" y="131600"/>
                  </a:lnTo>
                  <a:lnTo>
                    <a:pt x="517352" y="109680"/>
                  </a:lnTo>
                  <a:lnTo>
                    <a:pt x="558010" y="89586"/>
                  </a:lnTo>
                  <a:lnTo>
                    <a:pt x="599722" y="71373"/>
                  </a:lnTo>
                  <a:lnTo>
                    <a:pt x="642431" y="55096"/>
                  </a:lnTo>
                  <a:lnTo>
                    <a:pt x="686083" y="40810"/>
                  </a:lnTo>
                  <a:lnTo>
                    <a:pt x="730622" y="28570"/>
                  </a:lnTo>
                  <a:lnTo>
                    <a:pt x="775993" y="18432"/>
                  </a:lnTo>
                  <a:lnTo>
                    <a:pt x="822141" y="10451"/>
                  </a:lnTo>
                  <a:lnTo>
                    <a:pt x="869010" y="4681"/>
                  </a:lnTo>
                  <a:lnTo>
                    <a:pt x="916545" y="1179"/>
                  </a:lnTo>
                  <a:lnTo>
                    <a:pt x="964691" y="0"/>
                  </a:lnTo>
                  <a:lnTo>
                    <a:pt x="1012838" y="1179"/>
                  </a:lnTo>
                  <a:lnTo>
                    <a:pt x="1060373" y="4681"/>
                  </a:lnTo>
                  <a:lnTo>
                    <a:pt x="1107242" y="10451"/>
                  </a:lnTo>
                  <a:lnTo>
                    <a:pt x="1153390" y="18432"/>
                  </a:lnTo>
                  <a:lnTo>
                    <a:pt x="1198761" y="28570"/>
                  </a:lnTo>
                  <a:lnTo>
                    <a:pt x="1243300" y="40810"/>
                  </a:lnTo>
                  <a:lnTo>
                    <a:pt x="1286952" y="55096"/>
                  </a:lnTo>
                  <a:lnTo>
                    <a:pt x="1329661" y="71373"/>
                  </a:lnTo>
                  <a:lnTo>
                    <a:pt x="1371373" y="89586"/>
                  </a:lnTo>
                  <a:lnTo>
                    <a:pt x="1412031" y="109680"/>
                  </a:lnTo>
                  <a:lnTo>
                    <a:pt x="1451581" y="131600"/>
                  </a:lnTo>
                  <a:lnTo>
                    <a:pt x="1489968" y="155289"/>
                  </a:lnTo>
                  <a:lnTo>
                    <a:pt x="1527135" y="180694"/>
                  </a:lnTo>
                  <a:lnTo>
                    <a:pt x="1563029" y="207759"/>
                  </a:lnTo>
                  <a:lnTo>
                    <a:pt x="1597592" y="236428"/>
                  </a:lnTo>
                  <a:lnTo>
                    <a:pt x="1630771" y="266647"/>
                  </a:lnTo>
                  <a:lnTo>
                    <a:pt x="1662510" y="298360"/>
                  </a:lnTo>
                  <a:lnTo>
                    <a:pt x="1692754" y="331512"/>
                  </a:lnTo>
                  <a:lnTo>
                    <a:pt x="1721447" y="366048"/>
                  </a:lnTo>
                  <a:lnTo>
                    <a:pt x="1748535" y="401913"/>
                  </a:lnTo>
                  <a:lnTo>
                    <a:pt x="1773961" y="439051"/>
                  </a:lnTo>
                  <a:lnTo>
                    <a:pt x="1797670" y="477407"/>
                  </a:lnTo>
                  <a:lnTo>
                    <a:pt x="1819608" y="516926"/>
                  </a:lnTo>
                  <a:lnTo>
                    <a:pt x="1839719" y="557552"/>
                  </a:lnTo>
                  <a:lnTo>
                    <a:pt x="1857948" y="599231"/>
                  </a:lnTo>
                  <a:lnTo>
                    <a:pt x="1874239" y="641908"/>
                  </a:lnTo>
                  <a:lnTo>
                    <a:pt x="1888538" y="685526"/>
                  </a:lnTo>
                  <a:lnTo>
                    <a:pt x="1900788" y="730032"/>
                  </a:lnTo>
                  <a:lnTo>
                    <a:pt x="1910935" y="775369"/>
                  </a:lnTo>
                  <a:lnTo>
                    <a:pt x="1918923" y="821482"/>
                  </a:lnTo>
                  <a:lnTo>
                    <a:pt x="1924698" y="868317"/>
                  </a:lnTo>
                  <a:lnTo>
                    <a:pt x="1928203" y="915818"/>
                  </a:lnTo>
                  <a:lnTo>
                    <a:pt x="1929383" y="963930"/>
                  </a:lnTo>
                  <a:lnTo>
                    <a:pt x="1928203" y="1012041"/>
                  </a:lnTo>
                  <a:lnTo>
                    <a:pt x="1924698" y="1059542"/>
                  </a:lnTo>
                  <a:lnTo>
                    <a:pt x="1918923" y="1106377"/>
                  </a:lnTo>
                  <a:lnTo>
                    <a:pt x="1910935" y="1152490"/>
                  </a:lnTo>
                  <a:lnTo>
                    <a:pt x="1900788" y="1197827"/>
                  </a:lnTo>
                  <a:lnTo>
                    <a:pt x="1888538" y="1242333"/>
                  </a:lnTo>
                  <a:lnTo>
                    <a:pt x="1874239" y="1285951"/>
                  </a:lnTo>
                  <a:lnTo>
                    <a:pt x="1857948" y="1328628"/>
                  </a:lnTo>
                  <a:lnTo>
                    <a:pt x="1839719" y="1370307"/>
                  </a:lnTo>
                  <a:lnTo>
                    <a:pt x="1819608" y="1410933"/>
                  </a:lnTo>
                  <a:lnTo>
                    <a:pt x="1797670" y="1450452"/>
                  </a:lnTo>
                  <a:lnTo>
                    <a:pt x="1773961" y="1488808"/>
                  </a:lnTo>
                  <a:lnTo>
                    <a:pt x="1748535" y="1525946"/>
                  </a:lnTo>
                  <a:lnTo>
                    <a:pt x="1721447" y="1561811"/>
                  </a:lnTo>
                  <a:lnTo>
                    <a:pt x="1692754" y="1596347"/>
                  </a:lnTo>
                  <a:lnTo>
                    <a:pt x="1662510" y="1629499"/>
                  </a:lnTo>
                  <a:lnTo>
                    <a:pt x="1630771" y="1661212"/>
                  </a:lnTo>
                  <a:lnTo>
                    <a:pt x="1597592" y="1691431"/>
                  </a:lnTo>
                  <a:lnTo>
                    <a:pt x="1563029" y="1720100"/>
                  </a:lnTo>
                  <a:lnTo>
                    <a:pt x="1527135" y="1747165"/>
                  </a:lnTo>
                  <a:lnTo>
                    <a:pt x="1489968" y="1772570"/>
                  </a:lnTo>
                  <a:lnTo>
                    <a:pt x="1451581" y="1796259"/>
                  </a:lnTo>
                  <a:lnTo>
                    <a:pt x="1412031" y="1818179"/>
                  </a:lnTo>
                  <a:lnTo>
                    <a:pt x="1371373" y="1838273"/>
                  </a:lnTo>
                  <a:lnTo>
                    <a:pt x="1329661" y="1856486"/>
                  </a:lnTo>
                  <a:lnTo>
                    <a:pt x="1286952" y="1872763"/>
                  </a:lnTo>
                  <a:lnTo>
                    <a:pt x="1243300" y="1887049"/>
                  </a:lnTo>
                  <a:lnTo>
                    <a:pt x="1198761" y="1899289"/>
                  </a:lnTo>
                  <a:lnTo>
                    <a:pt x="1153390" y="1909427"/>
                  </a:lnTo>
                  <a:lnTo>
                    <a:pt x="1107242" y="1917408"/>
                  </a:lnTo>
                  <a:lnTo>
                    <a:pt x="1060373" y="1923178"/>
                  </a:lnTo>
                  <a:lnTo>
                    <a:pt x="1012838" y="1926680"/>
                  </a:lnTo>
                  <a:lnTo>
                    <a:pt x="964691" y="1927860"/>
                  </a:lnTo>
                  <a:lnTo>
                    <a:pt x="916545" y="1926680"/>
                  </a:lnTo>
                  <a:lnTo>
                    <a:pt x="869010" y="1923178"/>
                  </a:lnTo>
                  <a:lnTo>
                    <a:pt x="822141" y="1917408"/>
                  </a:lnTo>
                  <a:lnTo>
                    <a:pt x="775993" y="1909427"/>
                  </a:lnTo>
                  <a:lnTo>
                    <a:pt x="730622" y="1899289"/>
                  </a:lnTo>
                  <a:lnTo>
                    <a:pt x="686083" y="1887049"/>
                  </a:lnTo>
                  <a:lnTo>
                    <a:pt x="642431" y="1872763"/>
                  </a:lnTo>
                  <a:lnTo>
                    <a:pt x="599722" y="1856486"/>
                  </a:lnTo>
                  <a:lnTo>
                    <a:pt x="558010" y="1838273"/>
                  </a:lnTo>
                  <a:lnTo>
                    <a:pt x="517352" y="1818179"/>
                  </a:lnTo>
                  <a:lnTo>
                    <a:pt x="477802" y="1796259"/>
                  </a:lnTo>
                  <a:lnTo>
                    <a:pt x="439415" y="1772570"/>
                  </a:lnTo>
                  <a:lnTo>
                    <a:pt x="402248" y="1747165"/>
                  </a:lnTo>
                  <a:lnTo>
                    <a:pt x="366354" y="1720100"/>
                  </a:lnTo>
                  <a:lnTo>
                    <a:pt x="331791" y="1691431"/>
                  </a:lnTo>
                  <a:lnTo>
                    <a:pt x="298612" y="1661212"/>
                  </a:lnTo>
                  <a:lnTo>
                    <a:pt x="266873" y="1629499"/>
                  </a:lnTo>
                  <a:lnTo>
                    <a:pt x="236629" y="1596347"/>
                  </a:lnTo>
                  <a:lnTo>
                    <a:pt x="207936" y="1561811"/>
                  </a:lnTo>
                  <a:lnTo>
                    <a:pt x="180848" y="1525946"/>
                  </a:lnTo>
                  <a:lnTo>
                    <a:pt x="155422" y="1488808"/>
                  </a:lnTo>
                  <a:lnTo>
                    <a:pt x="131713" y="1450452"/>
                  </a:lnTo>
                  <a:lnTo>
                    <a:pt x="109775" y="1410933"/>
                  </a:lnTo>
                  <a:lnTo>
                    <a:pt x="89664" y="1370307"/>
                  </a:lnTo>
                  <a:lnTo>
                    <a:pt x="71435" y="1328628"/>
                  </a:lnTo>
                  <a:lnTo>
                    <a:pt x="55144" y="1285951"/>
                  </a:lnTo>
                  <a:lnTo>
                    <a:pt x="40845" y="1242333"/>
                  </a:lnTo>
                  <a:lnTo>
                    <a:pt x="28595" y="1197827"/>
                  </a:lnTo>
                  <a:lnTo>
                    <a:pt x="18448" y="1152490"/>
                  </a:lnTo>
                  <a:lnTo>
                    <a:pt x="10460" y="1106377"/>
                  </a:lnTo>
                  <a:lnTo>
                    <a:pt x="4685" y="1059542"/>
                  </a:lnTo>
                  <a:lnTo>
                    <a:pt x="1180" y="1012041"/>
                  </a:lnTo>
                  <a:lnTo>
                    <a:pt x="0" y="963930"/>
                  </a:lnTo>
                  <a:close/>
                </a:path>
              </a:pathLst>
            </a:custGeom>
            <a:ln w="9144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596885" y="3984752"/>
            <a:ext cx="1167765" cy="136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6.</a:t>
            </a:r>
            <a:endParaRPr sz="1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Рассмотрение </a:t>
            </a:r>
            <a:r>
              <a:rPr sz="1400" dirty="0">
                <a:latin typeface="Calibri"/>
                <a:cs typeface="Calibri"/>
              </a:rPr>
              <a:t> и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утверждение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отчета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64"/>
              </a:lnSpc>
            </a:pPr>
            <a:r>
              <a:rPr sz="1400" spc="-5" dirty="0">
                <a:latin typeface="Calibri"/>
                <a:cs typeface="Calibri"/>
              </a:rPr>
              <a:t>исполнении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2145"/>
              </a:lnSpc>
            </a:pPr>
            <a:r>
              <a:rPr sz="1800" spc="-15" dirty="0">
                <a:latin typeface="Calibri"/>
                <a:cs typeface="Calibri"/>
              </a:rPr>
              <a:t>бюджета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924365" y="3710749"/>
            <a:ext cx="1724025" cy="1937385"/>
            <a:chOff x="2924365" y="3710749"/>
            <a:chExt cx="1724025" cy="193738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9127" y="3715511"/>
              <a:ext cx="1714500" cy="192786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929127" y="3715511"/>
              <a:ext cx="1714500" cy="1927860"/>
            </a:xfrm>
            <a:custGeom>
              <a:avLst/>
              <a:gdLst/>
              <a:ahLst/>
              <a:cxnLst/>
              <a:rect l="l" t="t" r="r" b="b"/>
              <a:pathLst>
                <a:path w="1714500" h="1927860">
                  <a:moveTo>
                    <a:pt x="0" y="963930"/>
                  </a:moveTo>
                  <a:lnTo>
                    <a:pt x="1188" y="912734"/>
                  </a:lnTo>
                  <a:lnTo>
                    <a:pt x="4713" y="862235"/>
                  </a:lnTo>
                  <a:lnTo>
                    <a:pt x="10516" y="812499"/>
                  </a:lnTo>
                  <a:lnTo>
                    <a:pt x="18537" y="763592"/>
                  </a:lnTo>
                  <a:lnTo>
                    <a:pt x="28718" y="715582"/>
                  </a:lnTo>
                  <a:lnTo>
                    <a:pt x="40999" y="668534"/>
                  </a:lnTo>
                  <a:lnTo>
                    <a:pt x="55320" y="622515"/>
                  </a:lnTo>
                  <a:lnTo>
                    <a:pt x="71623" y="577592"/>
                  </a:lnTo>
                  <a:lnTo>
                    <a:pt x="89849" y="533831"/>
                  </a:lnTo>
                  <a:lnTo>
                    <a:pt x="109937" y="491299"/>
                  </a:lnTo>
                  <a:lnTo>
                    <a:pt x="131829" y="450063"/>
                  </a:lnTo>
                  <a:lnTo>
                    <a:pt x="155466" y="410189"/>
                  </a:lnTo>
                  <a:lnTo>
                    <a:pt x="180788" y="371744"/>
                  </a:lnTo>
                  <a:lnTo>
                    <a:pt x="207737" y="334795"/>
                  </a:lnTo>
                  <a:lnTo>
                    <a:pt x="236252" y="299408"/>
                  </a:lnTo>
                  <a:lnTo>
                    <a:pt x="266275" y="265649"/>
                  </a:lnTo>
                  <a:lnTo>
                    <a:pt x="297746" y="233585"/>
                  </a:lnTo>
                  <a:lnTo>
                    <a:pt x="330606" y="203284"/>
                  </a:lnTo>
                  <a:lnTo>
                    <a:pt x="364796" y="174811"/>
                  </a:lnTo>
                  <a:lnTo>
                    <a:pt x="400257" y="148233"/>
                  </a:lnTo>
                  <a:lnTo>
                    <a:pt x="436930" y="123616"/>
                  </a:lnTo>
                  <a:lnTo>
                    <a:pt x="474754" y="101028"/>
                  </a:lnTo>
                  <a:lnTo>
                    <a:pt x="513672" y="80535"/>
                  </a:lnTo>
                  <a:lnTo>
                    <a:pt x="553623" y="62204"/>
                  </a:lnTo>
                  <a:lnTo>
                    <a:pt x="594549" y="46100"/>
                  </a:lnTo>
                  <a:lnTo>
                    <a:pt x="636390" y="32291"/>
                  </a:lnTo>
                  <a:lnTo>
                    <a:pt x="679087" y="20844"/>
                  </a:lnTo>
                  <a:lnTo>
                    <a:pt x="722580" y="11824"/>
                  </a:lnTo>
                  <a:lnTo>
                    <a:pt x="766811" y="5299"/>
                  </a:lnTo>
                  <a:lnTo>
                    <a:pt x="811721" y="1336"/>
                  </a:lnTo>
                  <a:lnTo>
                    <a:pt x="857250" y="0"/>
                  </a:lnTo>
                  <a:lnTo>
                    <a:pt x="902778" y="1336"/>
                  </a:lnTo>
                  <a:lnTo>
                    <a:pt x="947688" y="5299"/>
                  </a:lnTo>
                  <a:lnTo>
                    <a:pt x="991919" y="11824"/>
                  </a:lnTo>
                  <a:lnTo>
                    <a:pt x="1035412" y="20844"/>
                  </a:lnTo>
                  <a:lnTo>
                    <a:pt x="1078109" y="32291"/>
                  </a:lnTo>
                  <a:lnTo>
                    <a:pt x="1119950" y="46100"/>
                  </a:lnTo>
                  <a:lnTo>
                    <a:pt x="1160876" y="62204"/>
                  </a:lnTo>
                  <a:lnTo>
                    <a:pt x="1200827" y="80535"/>
                  </a:lnTo>
                  <a:lnTo>
                    <a:pt x="1239745" y="101028"/>
                  </a:lnTo>
                  <a:lnTo>
                    <a:pt x="1277569" y="123616"/>
                  </a:lnTo>
                  <a:lnTo>
                    <a:pt x="1314242" y="148233"/>
                  </a:lnTo>
                  <a:lnTo>
                    <a:pt x="1349703" y="174811"/>
                  </a:lnTo>
                  <a:lnTo>
                    <a:pt x="1383893" y="203284"/>
                  </a:lnTo>
                  <a:lnTo>
                    <a:pt x="1416753" y="233585"/>
                  </a:lnTo>
                  <a:lnTo>
                    <a:pt x="1448224" y="265649"/>
                  </a:lnTo>
                  <a:lnTo>
                    <a:pt x="1478247" y="299408"/>
                  </a:lnTo>
                  <a:lnTo>
                    <a:pt x="1506762" y="334795"/>
                  </a:lnTo>
                  <a:lnTo>
                    <a:pt x="1533711" y="371744"/>
                  </a:lnTo>
                  <a:lnTo>
                    <a:pt x="1559033" y="410189"/>
                  </a:lnTo>
                  <a:lnTo>
                    <a:pt x="1582670" y="450063"/>
                  </a:lnTo>
                  <a:lnTo>
                    <a:pt x="1604562" y="491299"/>
                  </a:lnTo>
                  <a:lnTo>
                    <a:pt x="1624650" y="533831"/>
                  </a:lnTo>
                  <a:lnTo>
                    <a:pt x="1642876" y="577592"/>
                  </a:lnTo>
                  <a:lnTo>
                    <a:pt x="1659179" y="622515"/>
                  </a:lnTo>
                  <a:lnTo>
                    <a:pt x="1673500" y="668534"/>
                  </a:lnTo>
                  <a:lnTo>
                    <a:pt x="1685781" y="715582"/>
                  </a:lnTo>
                  <a:lnTo>
                    <a:pt x="1695962" y="763592"/>
                  </a:lnTo>
                  <a:lnTo>
                    <a:pt x="1703983" y="812499"/>
                  </a:lnTo>
                  <a:lnTo>
                    <a:pt x="1709786" y="862235"/>
                  </a:lnTo>
                  <a:lnTo>
                    <a:pt x="1713311" y="912734"/>
                  </a:lnTo>
                  <a:lnTo>
                    <a:pt x="1714500" y="963930"/>
                  </a:lnTo>
                  <a:lnTo>
                    <a:pt x="1713311" y="1015125"/>
                  </a:lnTo>
                  <a:lnTo>
                    <a:pt x="1709786" y="1065624"/>
                  </a:lnTo>
                  <a:lnTo>
                    <a:pt x="1703983" y="1115360"/>
                  </a:lnTo>
                  <a:lnTo>
                    <a:pt x="1695962" y="1164267"/>
                  </a:lnTo>
                  <a:lnTo>
                    <a:pt x="1685781" y="1212277"/>
                  </a:lnTo>
                  <a:lnTo>
                    <a:pt x="1673500" y="1259325"/>
                  </a:lnTo>
                  <a:lnTo>
                    <a:pt x="1659179" y="1305344"/>
                  </a:lnTo>
                  <a:lnTo>
                    <a:pt x="1642876" y="1350267"/>
                  </a:lnTo>
                  <a:lnTo>
                    <a:pt x="1624650" y="1394028"/>
                  </a:lnTo>
                  <a:lnTo>
                    <a:pt x="1604562" y="1436560"/>
                  </a:lnTo>
                  <a:lnTo>
                    <a:pt x="1582670" y="1477796"/>
                  </a:lnTo>
                  <a:lnTo>
                    <a:pt x="1559033" y="1517670"/>
                  </a:lnTo>
                  <a:lnTo>
                    <a:pt x="1533711" y="1556115"/>
                  </a:lnTo>
                  <a:lnTo>
                    <a:pt x="1506762" y="1593064"/>
                  </a:lnTo>
                  <a:lnTo>
                    <a:pt x="1478247" y="1628451"/>
                  </a:lnTo>
                  <a:lnTo>
                    <a:pt x="1448224" y="1662210"/>
                  </a:lnTo>
                  <a:lnTo>
                    <a:pt x="1416753" y="1694274"/>
                  </a:lnTo>
                  <a:lnTo>
                    <a:pt x="1383893" y="1724575"/>
                  </a:lnTo>
                  <a:lnTo>
                    <a:pt x="1349703" y="1753048"/>
                  </a:lnTo>
                  <a:lnTo>
                    <a:pt x="1314242" y="1779626"/>
                  </a:lnTo>
                  <a:lnTo>
                    <a:pt x="1277569" y="1804243"/>
                  </a:lnTo>
                  <a:lnTo>
                    <a:pt x="1239745" y="1826831"/>
                  </a:lnTo>
                  <a:lnTo>
                    <a:pt x="1200827" y="1847324"/>
                  </a:lnTo>
                  <a:lnTo>
                    <a:pt x="1160876" y="1865655"/>
                  </a:lnTo>
                  <a:lnTo>
                    <a:pt x="1119950" y="1881759"/>
                  </a:lnTo>
                  <a:lnTo>
                    <a:pt x="1078109" y="1895568"/>
                  </a:lnTo>
                  <a:lnTo>
                    <a:pt x="1035412" y="1907015"/>
                  </a:lnTo>
                  <a:lnTo>
                    <a:pt x="991919" y="1916035"/>
                  </a:lnTo>
                  <a:lnTo>
                    <a:pt x="947688" y="1922560"/>
                  </a:lnTo>
                  <a:lnTo>
                    <a:pt x="902778" y="1926523"/>
                  </a:lnTo>
                  <a:lnTo>
                    <a:pt x="857250" y="1927860"/>
                  </a:lnTo>
                  <a:lnTo>
                    <a:pt x="811721" y="1926523"/>
                  </a:lnTo>
                  <a:lnTo>
                    <a:pt x="766811" y="1922560"/>
                  </a:lnTo>
                  <a:lnTo>
                    <a:pt x="722580" y="1916035"/>
                  </a:lnTo>
                  <a:lnTo>
                    <a:pt x="679087" y="1907015"/>
                  </a:lnTo>
                  <a:lnTo>
                    <a:pt x="636390" y="1895568"/>
                  </a:lnTo>
                  <a:lnTo>
                    <a:pt x="594549" y="1881759"/>
                  </a:lnTo>
                  <a:lnTo>
                    <a:pt x="553623" y="1865655"/>
                  </a:lnTo>
                  <a:lnTo>
                    <a:pt x="513672" y="1847324"/>
                  </a:lnTo>
                  <a:lnTo>
                    <a:pt x="474754" y="1826831"/>
                  </a:lnTo>
                  <a:lnTo>
                    <a:pt x="436930" y="1804243"/>
                  </a:lnTo>
                  <a:lnTo>
                    <a:pt x="400257" y="1779626"/>
                  </a:lnTo>
                  <a:lnTo>
                    <a:pt x="364796" y="1753048"/>
                  </a:lnTo>
                  <a:lnTo>
                    <a:pt x="330606" y="1724575"/>
                  </a:lnTo>
                  <a:lnTo>
                    <a:pt x="297746" y="1694274"/>
                  </a:lnTo>
                  <a:lnTo>
                    <a:pt x="266275" y="1662210"/>
                  </a:lnTo>
                  <a:lnTo>
                    <a:pt x="236252" y="1628451"/>
                  </a:lnTo>
                  <a:lnTo>
                    <a:pt x="207737" y="1593064"/>
                  </a:lnTo>
                  <a:lnTo>
                    <a:pt x="180788" y="1556115"/>
                  </a:lnTo>
                  <a:lnTo>
                    <a:pt x="155466" y="1517670"/>
                  </a:lnTo>
                  <a:lnTo>
                    <a:pt x="131829" y="1477796"/>
                  </a:lnTo>
                  <a:lnTo>
                    <a:pt x="109937" y="1436560"/>
                  </a:lnTo>
                  <a:lnTo>
                    <a:pt x="89849" y="1394028"/>
                  </a:lnTo>
                  <a:lnTo>
                    <a:pt x="71623" y="1350267"/>
                  </a:lnTo>
                  <a:lnTo>
                    <a:pt x="55320" y="1305344"/>
                  </a:lnTo>
                  <a:lnTo>
                    <a:pt x="40999" y="1259325"/>
                  </a:lnTo>
                  <a:lnTo>
                    <a:pt x="28718" y="1212277"/>
                  </a:lnTo>
                  <a:lnTo>
                    <a:pt x="18537" y="1164267"/>
                  </a:lnTo>
                  <a:lnTo>
                    <a:pt x="10516" y="1115360"/>
                  </a:lnTo>
                  <a:lnTo>
                    <a:pt x="4713" y="1065624"/>
                  </a:lnTo>
                  <a:lnTo>
                    <a:pt x="1188" y="1015125"/>
                  </a:lnTo>
                  <a:lnTo>
                    <a:pt x="0" y="963930"/>
                  </a:lnTo>
                  <a:close/>
                </a:path>
              </a:pathLst>
            </a:custGeom>
            <a:ln w="9144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85490" y="4289552"/>
            <a:ext cx="10020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3.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Публичные</a:t>
            </a:r>
            <a:endParaRPr sz="16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слушания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280725" y="3995737"/>
            <a:ext cx="1795780" cy="1652905"/>
            <a:chOff x="4280725" y="3995737"/>
            <a:chExt cx="1795780" cy="1652905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5488" y="4000500"/>
              <a:ext cx="1786127" cy="16428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285488" y="4000500"/>
              <a:ext cx="1786255" cy="1643380"/>
            </a:xfrm>
            <a:custGeom>
              <a:avLst/>
              <a:gdLst/>
              <a:ahLst/>
              <a:cxnLst/>
              <a:rect l="l" t="t" r="r" b="b"/>
              <a:pathLst>
                <a:path w="1786254" h="1643379">
                  <a:moveTo>
                    <a:pt x="0" y="821436"/>
                  </a:moveTo>
                  <a:lnTo>
                    <a:pt x="1413" y="774825"/>
                  </a:lnTo>
                  <a:lnTo>
                    <a:pt x="5604" y="728896"/>
                  </a:lnTo>
                  <a:lnTo>
                    <a:pt x="12496" y="683718"/>
                  </a:lnTo>
                  <a:lnTo>
                    <a:pt x="22014" y="639361"/>
                  </a:lnTo>
                  <a:lnTo>
                    <a:pt x="34083" y="595893"/>
                  </a:lnTo>
                  <a:lnTo>
                    <a:pt x="48628" y="553385"/>
                  </a:lnTo>
                  <a:lnTo>
                    <a:pt x="65573" y="511906"/>
                  </a:lnTo>
                  <a:lnTo>
                    <a:pt x="84842" y="471525"/>
                  </a:lnTo>
                  <a:lnTo>
                    <a:pt x="106361" y="432311"/>
                  </a:lnTo>
                  <a:lnTo>
                    <a:pt x="130054" y="394334"/>
                  </a:lnTo>
                  <a:lnTo>
                    <a:pt x="155846" y="357663"/>
                  </a:lnTo>
                  <a:lnTo>
                    <a:pt x="183661" y="322367"/>
                  </a:lnTo>
                  <a:lnTo>
                    <a:pt x="213424" y="288516"/>
                  </a:lnTo>
                  <a:lnTo>
                    <a:pt x="245059" y="256180"/>
                  </a:lnTo>
                  <a:lnTo>
                    <a:pt x="278492" y="225427"/>
                  </a:lnTo>
                  <a:lnTo>
                    <a:pt x="313647" y="196327"/>
                  </a:lnTo>
                  <a:lnTo>
                    <a:pt x="350449" y="168949"/>
                  </a:lnTo>
                  <a:lnTo>
                    <a:pt x="388821" y="143363"/>
                  </a:lnTo>
                  <a:lnTo>
                    <a:pt x="428689" y="119637"/>
                  </a:lnTo>
                  <a:lnTo>
                    <a:pt x="469978" y="97843"/>
                  </a:lnTo>
                  <a:lnTo>
                    <a:pt x="512612" y="78047"/>
                  </a:lnTo>
                  <a:lnTo>
                    <a:pt x="556516" y="60321"/>
                  </a:lnTo>
                  <a:lnTo>
                    <a:pt x="601614" y="44734"/>
                  </a:lnTo>
                  <a:lnTo>
                    <a:pt x="647831" y="31354"/>
                  </a:lnTo>
                  <a:lnTo>
                    <a:pt x="695091" y="20251"/>
                  </a:lnTo>
                  <a:lnTo>
                    <a:pt x="743320" y="11495"/>
                  </a:lnTo>
                  <a:lnTo>
                    <a:pt x="792442" y="5155"/>
                  </a:lnTo>
                  <a:lnTo>
                    <a:pt x="842382" y="1300"/>
                  </a:lnTo>
                  <a:lnTo>
                    <a:pt x="893063" y="0"/>
                  </a:lnTo>
                  <a:lnTo>
                    <a:pt x="943745" y="1300"/>
                  </a:lnTo>
                  <a:lnTo>
                    <a:pt x="993685" y="5155"/>
                  </a:lnTo>
                  <a:lnTo>
                    <a:pt x="1042807" y="11495"/>
                  </a:lnTo>
                  <a:lnTo>
                    <a:pt x="1091036" y="20251"/>
                  </a:lnTo>
                  <a:lnTo>
                    <a:pt x="1138296" y="31354"/>
                  </a:lnTo>
                  <a:lnTo>
                    <a:pt x="1184513" y="44734"/>
                  </a:lnTo>
                  <a:lnTo>
                    <a:pt x="1229611" y="60321"/>
                  </a:lnTo>
                  <a:lnTo>
                    <a:pt x="1273515" y="78047"/>
                  </a:lnTo>
                  <a:lnTo>
                    <a:pt x="1316149" y="97843"/>
                  </a:lnTo>
                  <a:lnTo>
                    <a:pt x="1357438" y="119637"/>
                  </a:lnTo>
                  <a:lnTo>
                    <a:pt x="1397306" y="143363"/>
                  </a:lnTo>
                  <a:lnTo>
                    <a:pt x="1435678" y="168949"/>
                  </a:lnTo>
                  <a:lnTo>
                    <a:pt x="1472480" y="196327"/>
                  </a:lnTo>
                  <a:lnTo>
                    <a:pt x="1507635" y="225427"/>
                  </a:lnTo>
                  <a:lnTo>
                    <a:pt x="1541068" y="256180"/>
                  </a:lnTo>
                  <a:lnTo>
                    <a:pt x="1572703" y="288516"/>
                  </a:lnTo>
                  <a:lnTo>
                    <a:pt x="1602466" y="322367"/>
                  </a:lnTo>
                  <a:lnTo>
                    <a:pt x="1630281" y="357663"/>
                  </a:lnTo>
                  <a:lnTo>
                    <a:pt x="1656073" y="394334"/>
                  </a:lnTo>
                  <a:lnTo>
                    <a:pt x="1679766" y="432311"/>
                  </a:lnTo>
                  <a:lnTo>
                    <a:pt x="1701285" y="471525"/>
                  </a:lnTo>
                  <a:lnTo>
                    <a:pt x="1720554" y="511906"/>
                  </a:lnTo>
                  <a:lnTo>
                    <a:pt x="1737499" y="553385"/>
                  </a:lnTo>
                  <a:lnTo>
                    <a:pt x="1752044" y="595893"/>
                  </a:lnTo>
                  <a:lnTo>
                    <a:pt x="1764113" y="639361"/>
                  </a:lnTo>
                  <a:lnTo>
                    <a:pt x="1773631" y="683718"/>
                  </a:lnTo>
                  <a:lnTo>
                    <a:pt x="1780523" y="728896"/>
                  </a:lnTo>
                  <a:lnTo>
                    <a:pt x="1784714" y="774825"/>
                  </a:lnTo>
                  <a:lnTo>
                    <a:pt x="1786127" y="821436"/>
                  </a:lnTo>
                  <a:lnTo>
                    <a:pt x="1784714" y="868046"/>
                  </a:lnTo>
                  <a:lnTo>
                    <a:pt x="1780523" y="913975"/>
                  </a:lnTo>
                  <a:lnTo>
                    <a:pt x="1773631" y="959153"/>
                  </a:lnTo>
                  <a:lnTo>
                    <a:pt x="1764113" y="1003510"/>
                  </a:lnTo>
                  <a:lnTo>
                    <a:pt x="1752044" y="1046978"/>
                  </a:lnTo>
                  <a:lnTo>
                    <a:pt x="1737499" y="1089486"/>
                  </a:lnTo>
                  <a:lnTo>
                    <a:pt x="1720554" y="1130965"/>
                  </a:lnTo>
                  <a:lnTo>
                    <a:pt x="1701285" y="1171346"/>
                  </a:lnTo>
                  <a:lnTo>
                    <a:pt x="1679766" y="1210560"/>
                  </a:lnTo>
                  <a:lnTo>
                    <a:pt x="1656073" y="1248537"/>
                  </a:lnTo>
                  <a:lnTo>
                    <a:pt x="1630281" y="1285208"/>
                  </a:lnTo>
                  <a:lnTo>
                    <a:pt x="1602466" y="1320504"/>
                  </a:lnTo>
                  <a:lnTo>
                    <a:pt x="1572703" y="1354355"/>
                  </a:lnTo>
                  <a:lnTo>
                    <a:pt x="1541068" y="1386691"/>
                  </a:lnTo>
                  <a:lnTo>
                    <a:pt x="1507635" y="1417444"/>
                  </a:lnTo>
                  <a:lnTo>
                    <a:pt x="1472480" y="1446544"/>
                  </a:lnTo>
                  <a:lnTo>
                    <a:pt x="1435678" y="1473922"/>
                  </a:lnTo>
                  <a:lnTo>
                    <a:pt x="1397306" y="1499508"/>
                  </a:lnTo>
                  <a:lnTo>
                    <a:pt x="1357438" y="1523234"/>
                  </a:lnTo>
                  <a:lnTo>
                    <a:pt x="1316149" y="1545028"/>
                  </a:lnTo>
                  <a:lnTo>
                    <a:pt x="1273515" y="1564824"/>
                  </a:lnTo>
                  <a:lnTo>
                    <a:pt x="1229611" y="1582550"/>
                  </a:lnTo>
                  <a:lnTo>
                    <a:pt x="1184513" y="1598137"/>
                  </a:lnTo>
                  <a:lnTo>
                    <a:pt x="1138296" y="1611517"/>
                  </a:lnTo>
                  <a:lnTo>
                    <a:pt x="1091036" y="1622620"/>
                  </a:lnTo>
                  <a:lnTo>
                    <a:pt x="1042807" y="1631376"/>
                  </a:lnTo>
                  <a:lnTo>
                    <a:pt x="993685" y="1637716"/>
                  </a:lnTo>
                  <a:lnTo>
                    <a:pt x="943745" y="1641571"/>
                  </a:lnTo>
                  <a:lnTo>
                    <a:pt x="893063" y="1642872"/>
                  </a:lnTo>
                  <a:lnTo>
                    <a:pt x="842382" y="1641571"/>
                  </a:lnTo>
                  <a:lnTo>
                    <a:pt x="792442" y="1637716"/>
                  </a:lnTo>
                  <a:lnTo>
                    <a:pt x="743320" y="1631376"/>
                  </a:lnTo>
                  <a:lnTo>
                    <a:pt x="695091" y="1622620"/>
                  </a:lnTo>
                  <a:lnTo>
                    <a:pt x="647831" y="1611517"/>
                  </a:lnTo>
                  <a:lnTo>
                    <a:pt x="601614" y="1598137"/>
                  </a:lnTo>
                  <a:lnTo>
                    <a:pt x="556516" y="1582550"/>
                  </a:lnTo>
                  <a:lnTo>
                    <a:pt x="512612" y="1564824"/>
                  </a:lnTo>
                  <a:lnTo>
                    <a:pt x="469978" y="1545028"/>
                  </a:lnTo>
                  <a:lnTo>
                    <a:pt x="428689" y="1523234"/>
                  </a:lnTo>
                  <a:lnTo>
                    <a:pt x="388821" y="1499508"/>
                  </a:lnTo>
                  <a:lnTo>
                    <a:pt x="350449" y="1473922"/>
                  </a:lnTo>
                  <a:lnTo>
                    <a:pt x="313647" y="1446544"/>
                  </a:lnTo>
                  <a:lnTo>
                    <a:pt x="278492" y="1417444"/>
                  </a:lnTo>
                  <a:lnTo>
                    <a:pt x="245059" y="1386691"/>
                  </a:lnTo>
                  <a:lnTo>
                    <a:pt x="213424" y="1354355"/>
                  </a:lnTo>
                  <a:lnTo>
                    <a:pt x="183661" y="1320504"/>
                  </a:lnTo>
                  <a:lnTo>
                    <a:pt x="155846" y="1285208"/>
                  </a:lnTo>
                  <a:lnTo>
                    <a:pt x="130054" y="1248537"/>
                  </a:lnTo>
                  <a:lnTo>
                    <a:pt x="106361" y="1210560"/>
                  </a:lnTo>
                  <a:lnTo>
                    <a:pt x="84842" y="1171346"/>
                  </a:lnTo>
                  <a:lnTo>
                    <a:pt x="65573" y="1130965"/>
                  </a:lnTo>
                  <a:lnTo>
                    <a:pt x="48628" y="1089486"/>
                  </a:lnTo>
                  <a:lnTo>
                    <a:pt x="34083" y="1046978"/>
                  </a:lnTo>
                  <a:lnTo>
                    <a:pt x="22014" y="1003510"/>
                  </a:lnTo>
                  <a:lnTo>
                    <a:pt x="12496" y="959153"/>
                  </a:lnTo>
                  <a:lnTo>
                    <a:pt x="5604" y="913975"/>
                  </a:lnTo>
                  <a:lnTo>
                    <a:pt x="1413" y="868046"/>
                  </a:lnTo>
                  <a:lnTo>
                    <a:pt x="0" y="821436"/>
                  </a:lnTo>
                  <a:close/>
                </a:path>
              </a:pathLst>
            </a:custGeom>
            <a:ln w="9144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658105" y="4371594"/>
            <a:ext cx="1042669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4.</a:t>
            </a:r>
            <a:endParaRPr sz="1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У</a:t>
            </a:r>
            <a:r>
              <a:rPr sz="1400" spc="-5" dirty="0">
                <a:latin typeface="Calibri"/>
                <a:cs typeface="Calibri"/>
              </a:rPr>
              <a:t>тв</a:t>
            </a:r>
            <a:r>
              <a:rPr sz="1400" spc="-10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ж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ение  </a:t>
            </a:r>
            <a:r>
              <a:rPr sz="1400" spc="-5" dirty="0">
                <a:latin typeface="Calibri"/>
                <a:cs typeface="Calibri"/>
              </a:rPr>
              <a:t>проекта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бюджета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710237" y="3852481"/>
            <a:ext cx="1795780" cy="1867535"/>
            <a:chOff x="5710237" y="3852481"/>
            <a:chExt cx="1795780" cy="1867535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5000" y="3857244"/>
              <a:ext cx="1786127" cy="185775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715000" y="3857244"/>
              <a:ext cx="1786255" cy="1858010"/>
            </a:xfrm>
            <a:custGeom>
              <a:avLst/>
              <a:gdLst/>
              <a:ahLst/>
              <a:cxnLst/>
              <a:rect l="l" t="t" r="r" b="b"/>
              <a:pathLst>
                <a:path w="1786254" h="1858010">
                  <a:moveTo>
                    <a:pt x="0" y="928877"/>
                  </a:moveTo>
                  <a:lnTo>
                    <a:pt x="1237" y="879550"/>
                  </a:lnTo>
                  <a:lnTo>
                    <a:pt x="4909" y="830893"/>
                  </a:lnTo>
                  <a:lnTo>
                    <a:pt x="10954" y="782971"/>
                  </a:lnTo>
                  <a:lnTo>
                    <a:pt x="19310" y="735846"/>
                  </a:lnTo>
                  <a:lnTo>
                    <a:pt x="29916" y="689585"/>
                  </a:lnTo>
                  <a:lnTo>
                    <a:pt x="42709" y="644250"/>
                  </a:lnTo>
                  <a:lnTo>
                    <a:pt x="57628" y="599907"/>
                  </a:lnTo>
                  <a:lnTo>
                    <a:pt x="74611" y="556619"/>
                  </a:lnTo>
                  <a:lnTo>
                    <a:pt x="93597" y="514450"/>
                  </a:lnTo>
                  <a:lnTo>
                    <a:pt x="114523" y="473466"/>
                  </a:lnTo>
                  <a:lnTo>
                    <a:pt x="137329" y="433729"/>
                  </a:lnTo>
                  <a:lnTo>
                    <a:pt x="161952" y="395305"/>
                  </a:lnTo>
                  <a:lnTo>
                    <a:pt x="188332" y="358257"/>
                  </a:lnTo>
                  <a:lnTo>
                    <a:pt x="216405" y="322650"/>
                  </a:lnTo>
                  <a:lnTo>
                    <a:pt x="246110" y="288548"/>
                  </a:lnTo>
                  <a:lnTo>
                    <a:pt x="277387" y="256015"/>
                  </a:lnTo>
                  <a:lnTo>
                    <a:pt x="310172" y="225115"/>
                  </a:lnTo>
                  <a:lnTo>
                    <a:pt x="344405" y="195914"/>
                  </a:lnTo>
                  <a:lnTo>
                    <a:pt x="380023" y="168474"/>
                  </a:lnTo>
                  <a:lnTo>
                    <a:pt x="416965" y="142860"/>
                  </a:lnTo>
                  <a:lnTo>
                    <a:pt x="455169" y="119136"/>
                  </a:lnTo>
                  <a:lnTo>
                    <a:pt x="494574" y="97367"/>
                  </a:lnTo>
                  <a:lnTo>
                    <a:pt x="535118" y="77617"/>
                  </a:lnTo>
                  <a:lnTo>
                    <a:pt x="576739" y="59950"/>
                  </a:lnTo>
                  <a:lnTo>
                    <a:pt x="619375" y="44430"/>
                  </a:lnTo>
                  <a:lnTo>
                    <a:pt x="662966" y="31122"/>
                  </a:lnTo>
                  <a:lnTo>
                    <a:pt x="707448" y="20089"/>
                  </a:lnTo>
                  <a:lnTo>
                    <a:pt x="752760" y="11396"/>
                  </a:lnTo>
                  <a:lnTo>
                    <a:pt x="798842" y="5108"/>
                  </a:lnTo>
                  <a:lnTo>
                    <a:pt x="845630" y="1287"/>
                  </a:lnTo>
                  <a:lnTo>
                    <a:pt x="893064" y="0"/>
                  </a:lnTo>
                  <a:lnTo>
                    <a:pt x="940497" y="1287"/>
                  </a:lnTo>
                  <a:lnTo>
                    <a:pt x="987285" y="5108"/>
                  </a:lnTo>
                  <a:lnTo>
                    <a:pt x="1033367" y="11396"/>
                  </a:lnTo>
                  <a:lnTo>
                    <a:pt x="1078679" y="20089"/>
                  </a:lnTo>
                  <a:lnTo>
                    <a:pt x="1123161" y="31122"/>
                  </a:lnTo>
                  <a:lnTo>
                    <a:pt x="1166752" y="44430"/>
                  </a:lnTo>
                  <a:lnTo>
                    <a:pt x="1209388" y="59950"/>
                  </a:lnTo>
                  <a:lnTo>
                    <a:pt x="1251009" y="77617"/>
                  </a:lnTo>
                  <a:lnTo>
                    <a:pt x="1291553" y="97367"/>
                  </a:lnTo>
                  <a:lnTo>
                    <a:pt x="1330958" y="119136"/>
                  </a:lnTo>
                  <a:lnTo>
                    <a:pt x="1369162" y="142860"/>
                  </a:lnTo>
                  <a:lnTo>
                    <a:pt x="1406104" y="168474"/>
                  </a:lnTo>
                  <a:lnTo>
                    <a:pt x="1441722" y="195914"/>
                  </a:lnTo>
                  <a:lnTo>
                    <a:pt x="1475955" y="225115"/>
                  </a:lnTo>
                  <a:lnTo>
                    <a:pt x="1508740" y="256015"/>
                  </a:lnTo>
                  <a:lnTo>
                    <a:pt x="1540017" y="288548"/>
                  </a:lnTo>
                  <a:lnTo>
                    <a:pt x="1569722" y="322650"/>
                  </a:lnTo>
                  <a:lnTo>
                    <a:pt x="1597795" y="358257"/>
                  </a:lnTo>
                  <a:lnTo>
                    <a:pt x="1624175" y="395305"/>
                  </a:lnTo>
                  <a:lnTo>
                    <a:pt x="1648798" y="433729"/>
                  </a:lnTo>
                  <a:lnTo>
                    <a:pt x="1671604" y="473466"/>
                  </a:lnTo>
                  <a:lnTo>
                    <a:pt x="1692530" y="514450"/>
                  </a:lnTo>
                  <a:lnTo>
                    <a:pt x="1711516" y="556619"/>
                  </a:lnTo>
                  <a:lnTo>
                    <a:pt x="1728499" y="599907"/>
                  </a:lnTo>
                  <a:lnTo>
                    <a:pt x="1743418" y="644250"/>
                  </a:lnTo>
                  <a:lnTo>
                    <a:pt x="1756211" y="689585"/>
                  </a:lnTo>
                  <a:lnTo>
                    <a:pt x="1766817" y="735846"/>
                  </a:lnTo>
                  <a:lnTo>
                    <a:pt x="1775173" y="782971"/>
                  </a:lnTo>
                  <a:lnTo>
                    <a:pt x="1781218" y="830893"/>
                  </a:lnTo>
                  <a:lnTo>
                    <a:pt x="1784890" y="879550"/>
                  </a:lnTo>
                  <a:lnTo>
                    <a:pt x="1786127" y="928877"/>
                  </a:lnTo>
                  <a:lnTo>
                    <a:pt x="1784890" y="978205"/>
                  </a:lnTo>
                  <a:lnTo>
                    <a:pt x="1781218" y="1026862"/>
                  </a:lnTo>
                  <a:lnTo>
                    <a:pt x="1775173" y="1074784"/>
                  </a:lnTo>
                  <a:lnTo>
                    <a:pt x="1766817" y="1121909"/>
                  </a:lnTo>
                  <a:lnTo>
                    <a:pt x="1756211" y="1168170"/>
                  </a:lnTo>
                  <a:lnTo>
                    <a:pt x="1743418" y="1213505"/>
                  </a:lnTo>
                  <a:lnTo>
                    <a:pt x="1728499" y="1257848"/>
                  </a:lnTo>
                  <a:lnTo>
                    <a:pt x="1711516" y="1301136"/>
                  </a:lnTo>
                  <a:lnTo>
                    <a:pt x="1692530" y="1343305"/>
                  </a:lnTo>
                  <a:lnTo>
                    <a:pt x="1671604" y="1384289"/>
                  </a:lnTo>
                  <a:lnTo>
                    <a:pt x="1648798" y="1424026"/>
                  </a:lnTo>
                  <a:lnTo>
                    <a:pt x="1624175" y="1462450"/>
                  </a:lnTo>
                  <a:lnTo>
                    <a:pt x="1597795" y="1499498"/>
                  </a:lnTo>
                  <a:lnTo>
                    <a:pt x="1569722" y="1535105"/>
                  </a:lnTo>
                  <a:lnTo>
                    <a:pt x="1540017" y="1569207"/>
                  </a:lnTo>
                  <a:lnTo>
                    <a:pt x="1508740" y="1601740"/>
                  </a:lnTo>
                  <a:lnTo>
                    <a:pt x="1475955" y="1632640"/>
                  </a:lnTo>
                  <a:lnTo>
                    <a:pt x="1441722" y="1661841"/>
                  </a:lnTo>
                  <a:lnTo>
                    <a:pt x="1406104" y="1689281"/>
                  </a:lnTo>
                  <a:lnTo>
                    <a:pt x="1369162" y="1714895"/>
                  </a:lnTo>
                  <a:lnTo>
                    <a:pt x="1330958" y="1738619"/>
                  </a:lnTo>
                  <a:lnTo>
                    <a:pt x="1291553" y="1760388"/>
                  </a:lnTo>
                  <a:lnTo>
                    <a:pt x="1251009" y="1780138"/>
                  </a:lnTo>
                  <a:lnTo>
                    <a:pt x="1209388" y="1797805"/>
                  </a:lnTo>
                  <a:lnTo>
                    <a:pt x="1166752" y="1813325"/>
                  </a:lnTo>
                  <a:lnTo>
                    <a:pt x="1123161" y="1826633"/>
                  </a:lnTo>
                  <a:lnTo>
                    <a:pt x="1078679" y="1837666"/>
                  </a:lnTo>
                  <a:lnTo>
                    <a:pt x="1033367" y="1846359"/>
                  </a:lnTo>
                  <a:lnTo>
                    <a:pt x="987285" y="1852647"/>
                  </a:lnTo>
                  <a:lnTo>
                    <a:pt x="940497" y="1856468"/>
                  </a:lnTo>
                  <a:lnTo>
                    <a:pt x="893064" y="1857755"/>
                  </a:lnTo>
                  <a:lnTo>
                    <a:pt x="845630" y="1856468"/>
                  </a:lnTo>
                  <a:lnTo>
                    <a:pt x="798842" y="1852647"/>
                  </a:lnTo>
                  <a:lnTo>
                    <a:pt x="752760" y="1846359"/>
                  </a:lnTo>
                  <a:lnTo>
                    <a:pt x="707448" y="1837666"/>
                  </a:lnTo>
                  <a:lnTo>
                    <a:pt x="662966" y="1826633"/>
                  </a:lnTo>
                  <a:lnTo>
                    <a:pt x="619375" y="1813325"/>
                  </a:lnTo>
                  <a:lnTo>
                    <a:pt x="576739" y="1797805"/>
                  </a:lnTo>
                  <a:lnTo>
                    <a:pt x="535118" y="1780138"/>
                  </a:lnTo>
                  <a:lnTo>
                    <a:pt x="494574" y="1760388"/>
                  </a:lnTo>
                  <a:lnTo>
                    <a:pt x="455169" y="1738619"/>
                  </a:lnTo>
                  <a:lnTo>
                    <a:pt x="416965" y="1714895"/>
                  </a:lnTo>
                  <a:lnTo>
                    <a:pt x="380023" y="1689281"/>
                  </a:lnTo>
                  <a:lnTo>
                    <a:pt x="344405" y="1661841"/>
                  </a:lnTo>
                  <a:lnTo>
                    <a:pt x="310172" y="1632640"/>
                  </a:lnTo>
                  <a:lnTo>
                    <a:pt x="277387" y="1601740"/>
                  </a:lnTo>
                  <a:lnTo>
                    <a:pt x="246110" y="1569207"/>
                  </a:lnTo>
                  <a:lnTo>
                    <a:pt x="216405" y="1535105"/>
                  </a:lnTo>
                  <a:lnTo>
                    <a:pt x="188332" y="1499498"/>
                  </a:lnTo>
                  <a:lnTo>
                    <a:pt x="161952" y="1462450"/>
                  </a:lnTo>
                  <a:lnTo>
                    <a:pt x="137329" y="1424026"/>
                  </a:lnTo>
                  <a:lnTo>
                    <a:pt x="114523" y="1384289"/>
                  </a:lnTo>
                  <a:lnTo>
                    <a:pt x="93597" y="1343305"/>
                  </a:lnTo>
                  <a:lnTo>
                    <a:pt x="74611" y="1301136"/>
                  </a:lnTo>
                  <a:lnTo>
                    <a:pt x="57628" y="1257848"/>
                  </a:lnTo>
                  <a:lnTo>
                    <a:pt x="42709" y="1213505"/>
                  </a:lnTo>
                  <a:lnTo>
                    <a:pt x="29916" y="1168170"/>
                  </a:lnTo>
                  <a:lnTo>
                    <a:pt x="19310" y="1121909"/>
                  </a:lnTo>
                  <a:lnTo>
                    <a:pt x="10954" y="1074784"/>
                  </a:lnTo>
                  <a:lnTo>
                    <a:pt x="4909" y="1026862"/>
                  </a:lnTo>
                  <a:lnTo>
                    <a:pt x="1237" y="978205"/>
                  </a:lnTo>
                  <a:lnTo>
                    <a:pt x="0" y="928877"/>
                  </a:lnTo>
                  <a:close/>
                </a:path>
              </a:pathLst>
            </a:custGeom>
            <a:ln w="9144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068948" y="4396866"/>
            <a:ext cx="10807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5.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5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п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лнение  </a:t>
            </a:r>
            <a:r>
              <a:rPr sz="1600" spc="-20" dirty="0">
                <a:latin typeface="Calibri"/>
                <a:cs typeface="Calibri"/>
              </a:rPr>
              <a:t>бюджета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38555" y="3352800"/>
            <a:ext cx="8130540" cy="2512060"/>
            <a:chOff x="638555" y="3352800"/>
            <a:chExt cx="8130540" cy="2512060"/>
          </a:xfrm>
        </p:grpSpPr>
        <p:sp>
          <p:nvSpPr>
            <p:cNvPr id="32" name="object 32"/>
            <p:cNvSpPr/>
            <p:nvPr/>
          </p:nvSpPr>
          <p:spPr>
            <a:xfrm>
              <a:off x="643127" y="3357372"/>
              <a:ext cx="7787005" cy="1905"/>
            </a:xfrm>
            <a:custGeom>
              <a:avLst/>
              <a:gdLst/>
              <a:ahLst/>
              <a:cxnLst/>
              <a:rect l="l" t="t" r="r" b="b"/>
              <a:pathLst>
                <a:path w="7787005" h="1904">
                  <a:moveTo>
                    <a:pt x="0" y="0"/>
                  </a:moveTo>
                  <a:lnTo>
                    <a:pt x="7786751" y="1650"/>
                  </a:lnTo>
                </a:path>
              </a:pathLst>
            </a:custGeom>
            <a:ln w="9144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3127" y="3357372"/>
              <a:ext cx="1905" cy="285750"/>
            </a:xfrm>
            <a:custGeom>
              <a:avLst/>
              <a:gdLst/>
              <a:ahLst/>
              <a:cxnLst/>
              <a:rect l="l" t="t" r="r" b="b"/>
              <a:pathLst>
                <a:path w="1904" h="285750">
                  <a:moveTo>
                    <a:pt x="1587" y="0"/>
                  </a:moveTo>
                  <a:lnTo>
                    <a:pt x="0" y="285750"/>
                  </a:lnTo>
                </a:path>
              </a:pathLst>
            </a:custGeom>
            <a:ln w="9144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15895" y="3357372"/>
              <a:ext cx="4297045" cy="714375"/>
            </a:xfrm>
            <a:custGeom>
              <a:avLst/>
              <a:gdLst/>
              <a:ahLst/>
              <a:cxnLst/>
              <a:rect l="l" t="t" r="r" b="b"/>
              <a:pathLst>
                <a:path w="4297045" h="714375">
                  <a:moveTo>
                    <a:pt x="0" y="0"/>
                  </a:moveTo>
                  <a:lnTo>
                    <a:pt x="34162" y="714375"/>
                  </a:lnTo>
                </a:path>
                <a:path w="4297045" h="714375">
                  <a:moveTo>
                    <a:pt x="1143127" y="1524"/>
                  </a:moveTo>
                  <a:lnTo>
                    <a:pt x="1141476" y="501650"/>
                  </a:lnTo>
                </a:path>
                <a:path w="4297045" h="714375">
                  <a:moveTo>
                    <a:pt x="2927604" y="71627"/>
                  </a:moveTo>
                  <a:lnTo>
                    <a:pt x="2963291" y="643127"/>
                  </a:lnTo>
                </a:path>
                <a:path w="4297045" h="714375">
                  <a:moveTo>
                    <a:pt x="4296536" y="0"/>
                  </a:moveTo>
                  <a:lnTo>
                    <a:pt x="4285488" y="490600"/>
                  </a:lnTo>
                </a:path>
              </a:pathLst>
            </a:custGeom>
            <a:ln w="9144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29244" y="3357372"/>
              <a:ext cx="60325" cy="347980"/>
            </a:xfrm>
            <a:custGeom>
              <a:avLst/>
              <a:gdLst/>
              <a:ahLst/>
              <a:cxnLst/>
              <a:rect l="l" t="t" r="r" b="b"/>
              <a:pathLst>
                <a:path w="60325" h="347979">
                  <a:moveTo>
                    <a:pt x="0" y="0"/>
                  </a:moveTo>
                  <a:lnTo>
                    <a:pt x="60325" y="347725"/>
                  </a:lnTo>
                </a:path>
              </a:pathLst>
            </a:custGeom>
            <a:ln w="9144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14871" y="5858255"/>
              <a:ext cx="2500630" cy="1905"/>
            </a:xfrm>
            <a:custGeom>
              <a:avLst/>
              <a:gdLst/>
              <a:ahLst/>
              <a:cxnLst/>
              <a:rect l="l" t="t" r="r" b="b"/>
              <a:pathLst>
                <a:path w="2500629" h="1904">
                  <a:moveTo>
                    <a:pt x="0" y="0"/>
                  </a:moveTo>
                  <a:lnTo>
                    <a:pt x="2500376" y="1587"/>
                  </a:lnTo>
                </a:path>
              </a:pathLst>
            </a:custGeom>
            <a:ln w="9144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64326" y="5571744"/>
              <a:ext cx="2604770" cy="286385"/>
            </a:xfrm>
            <a:custGeom>
              <a:avLst/>
              <a:gdLst/>
              <a:ahLst/>
              <a:cxnLst/>
              <a:rect l="l" t="t" r="r" b="b"/>
              <a:pathLst>
                <a:path w="2604770" h="286385">
                  <a:moveTo>
                    <a:pt x="103378" y="88887"/>
                  </a:moveTo>
                  <a:lnTo>
                    <a:pt x="101600" y="85852"/>
                  </a:lnTo>
                  <a:lnTo>
                    <a:pt x="59321" y="12573"/>
                  </a:lnTo>
                  <a:lnTo>
                    <a:pt x="52070" y="0"/>
                  </a:lnTo>
                  <a:lnTo>
                    <a:pt x="0" y="88315"/>
                  </a:lnTo>
                  <a:lnTo>
                    <a:pt x="889" y="92202"/>
                  </a:lnTo>
                  <a:lnTo>
                    <a:pt x="6985" y="95770"/>
                  </a:lnTo>
                  <a:lnTo>
                    <a:pt x="10922" y="94767"/>
                  </a:lnTo>
                  <a:lnTo>
                    <a:pt x="45542" y="36068"/>
                  </a:lnTo>
                  <a:lnTo>
                    <a:pt x="45643" y="25133"/>
                  </a:lnTo>
                  <a:lnTo>
                    <a:pt x="45580" y="36004"/>
                  </a:lnTo>
                  <a:lnTo>
                    <a:pt x="44196" y="285711"/>
                  </a:lnTo>
                  <a:lnTo>
                    <a:pt x="56896" y="285788"/>
                  </a:lnTo>
                  <a:lnTo>
                    <a:pt x="58280" y="36068"/>
                  </a:lnTo>
                  <a:lnTo>
                    <a:pt x="90551" y="92202"/>
                  </a:lnTo>
                  <a:lnTo>
                    <a:pt x="92329" y="95224"/>
                  </a:lnTo>
                  <a:lnTo>
                    <a:pt x="96266" y="96266"/>
                  </a:lnTo>
                  <a:lnTo>
                    <a:pt x="99314" y="94526"/>
                  </a:lnTo>
                  <a:lnTo>
                    <a:pt x="102235" y="92773"/>
                  </a:lnTo>
                  <a:lnTo>
                    <a:pt x="103378" y="88887"/>
                  </a:lnTo>
                  <a:close/>
                </a:path>
                <a:path w="2604770" h="286385">
                  <a:moveTo>
                    <a:pt x="2604262" y="88887"/>
                  </a:moveTo>
                  <a:lnTo>
                    <a:pt x="2602484" y="85852"/>
                  </a:lnTo>
                  <a:lnTo>
                    <a:pt x="2560205" y="12573"/>
                  </a:lnTo>
                  <a:lnTo>
                    <a:pt x="2552954" y="0"/>
                  </a:lnTo>
                  <a:lnTo>
                    <a:pt x="2500884" y="88315"/>
                  </a:lnTo>
                  <a:lnTo>
                    <a:pt x="2501773" y="92202"/>
                  </a:lnTo>
                  <a:lnTo>
                    <a:pt x="2507869" y="95770"/>
                  </a:lnTo>
                  <a:lnTo>
                    <a:pt x="2511806" y="94767"/>
                  </a:lnTo>
                  <a:lnTo>
                    <a:pt x="2546426" y="36068"/>
                  </a:lnTo>
                  <a:lnTo>
                    <a:pt x="2546527" y="25133"/>
                  </a:lnTo>
                  <a:lnTo>
                    <a:pt x="2546464" y="36004"/>
                  </a:lnTo>
                  <a:lnTo>
                    <a:pt x="2545080" y="285711"/>
                  </a:lnTo>
                  <a:lnTo>
                    <a:pt x="2557780" y="285788"/>
                  </a:lnTo>
                  <a:lnTo>
                    <a:pt x="2559164" y="36068"/>
                  </a:lnTo>
                  <a:lnTo>
                    <a:pt x="2591435" y="92202"/>
                  </a:lnTo>
                  <a:lnTo>
                    <a:pt x="2593213" y="95224"/>
                  </a:lnTo>
                  <a:lnTo>
                    <a:pt x="2597150" y="96266"/>
                  </a:lnTo>
                  <a:lnTo>
                    <a:pt x="2600198" y="94526"/>
                  </a:lnTo>
                  <a:lnTo>
                    <a:pt x="2603119" y="92773"/>
                  </a:lnTo>
                  <a:lnTo>
                    <a:pt x="2604262" y="88887"/>
                  </a:lnTo>
                  <a:close/>
                </a:path>
              </a:pathLst>
            </a:custGeom>
            <a:solidFill>
              <a:srgbClr val="1CA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500377" y="6144005"/>
            <a:ext cx="2357755" cy="358140"/>
          </a:xfrm>
          <a:prstGeom prst="rect">
            <a:avLst/>
          </a:prstGeom>
          <a:solidFill>
            <a:srgbClr val="3E8752"/>
          </a:solidFill>
          <a:ln w="19811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215"/>
              </a:spcBef>
            </a:pPr>
            <a:r>
              <a:rPr sz="1800" spc="-15" dirty="0">
                <a:latin typeface="Calibri"/>
                <a:cs typeface="Calibri"/>
              </a:rPr>
              <a:t>Бюджетный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период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58890" y="6002273"/>
            <a:ext cx="2357755" cy="356870"/>
          </a:xfrm>
          <a:prstGeom prst="rect">
            <a:avLst/>
          </a:prstGeom>
          <a:solidFill>
            <a:srgbClr val="3E8752"/>
          </a:solidFill>
          <a:ln w="19811">
            <a:solidFill>
              <a:srgbClr val="FFFFFF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410845">
              <a:lnSpc>
                <a:spcPct val="100000"/>
              </a:lnSpc>
              <a:spcBef>
                <a:spcPts val="204"/>
              </a:spcBef>
            </a:pPr>
            <a:r>
              <a:rPr sz="1800" spc="-15" dirty="0">
                <a:latin typeface="Calibri"/>
                <a:cs typeface="Calibri"/>
              </a:rPr>
              <a:t>Бюджетный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год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52043" y="6286474"/>
            <a:ext cx="8559800" cy="362585"/>
            <a:chOff x="352043" y="6286474"/>
            <a:chExt cx="8559800" cy="362585"/>
          </a:xfrm>
        </p:grpSpPr>
        <p:sp>
          <p:nvSpPr>
            <p:cNvPr id="41" name="object 41"/>
            <p:cNvSpPr/>
            <p:nvPr/>
          </p:nvSpPr>
          <p:spPr>
            <a:xfrm>
              <a:off x="356615" y="6573011"/>
              <a:ext cx="8501380" cy="71755"/>
            </a:xfrm>
            <a:custGeom>
              <a:avLst/>
              <a:gdLst/>
              <a:ahLst/>
              <a:cxnLst/>
              <a:rect l="l" t="t" r="r" b="b"/>
              <a:pathLst>
                <a:path w="8501380" h="71754">
                  <a:moveTo>
                    <a:pt x="0" y="71437"/>
                  </a:moveTo>
                  <a:lnTo>
                    <a:pt x="8501126" y="0"/>
                  </a:lnTo>
                </a:path>
              </a:pathLst>
            </a:custGeom>
            <a:ln w="9144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08465" y="6286474"/>
              <a:ext cx="103505" cy="286385"/>
            </a:xfrm>
            <a:custGeom>
              <a:avLst/>
              <a:gdLst/>
              <a:ahLst/>
              <a:cxnLst/>
              <a:rect l="l" t="t" r="r" b="b"/>
              <a:pathLst>
                <a:path w="103504" h="286384">
                  <a:moveTo>
                    <a:pt x="52015" y="25168"/>
                  </a:moveTo>
                  <a:lnTo>
                    <a:pt x="45588" y="36057"/>
                  </a:lnTo>
                  <a:lnTo>
                    <a:pt x="44195" y="285737"/>
                  </a:lnTo>
                  <a:lnTo>
                    <a:pt x="56895" y="285813"/>
                  </a:lnTo>
                  <a:lnTo>
                    <a:pt x="58289" y="36082"/>
                  </a:lnTo>
                  <a:lnTo>
                    <a:pt x="52015" y="25168"/>
                  </a:lnTo>
                  <a:close/>
                </a:path>
                <a:path w="103504" h="286384">
                  <a:moveTo>
                    <a:pt x="59314" y="12560"/>
                  </a:moveTo>
                  <a:lnTo>
                    <a:pt x="45719" y="12560"/>
                  </a:lnTo>
                  <a:lnTo>
                    <a:pt x="58419" y="12636"/>
                  </a:lnTo>
                  <a:lnTo>
                    <a:pt x="58289" y="36082"/>
                  </a:lnTo>
                  <a:lnTo>
                    <a:pt x="90558" y="92227"/>
                  </a:lnTo>
                  <a:lnTo>
                    <a:pt x="92328" y="95250"/>
                  </a:lnTo>
                  <a:lnTo>
                    <a:pt x="96265" y="96291"/>
                  </a:lnTo>
                  <a:lnTo>
                    <a:pt x="99313" y="94551"/>
                  </a:lnTo>
                  <a:lnTo>
                    <a:pt x="102234" y="92798"/>
                  </a:lnTo>
                  <a:lnTo>
                    <a:pt x="103377" y="88912"/>
                  </a:lnTo>
                  <a:lnTo>
                    <a:pt x="101600" y="85877"/>
                  </a:lnTo>
                  <a:lnTo>
                    <a:pt x="59314" y="12560"/>
                  </a:lnTo>
                  <a:close/>
                </a:path>
                <a:path w="103504" h="286384">
                  <a:moveTo>
                    <a:pt x="52069" y="0"/>
                  </a:moveTo>
                  <a:lnTo>
                    <a:pt x="0" y="88341"/>
                  </a:lnTo>
                  <a:lnTo>
                    <a:pt x="888" y="92227"/>
                  </a:lnTo>
                  <a:lnTo>
                    <a:pt x="6984" y="95796"/>
                  </a:lnTo>
                  <a:lnTo>
                    <a:pt x="10922" y="94792"/>
                  </a:lnTo>
                  <a:lnTo>
                    <a:pt x="45573" y="36082"/>
                  </a:lnTo>
                  <a:lnTo>
                    <a:pt x="45719" y="12560"/>
                  </a:lnTo>
                  <a:lnTo>
                    <a:pt x="59314" y="12560"/>
                  </a:lnTo>
                  <a:lnTo>
                    <a:pt x="52069" y="0"/>
                  </a:lnTo>
                  <a:close/>
                </a:path>
                <a:path w="103504" h="286384">
                  <a:moveTo>
                    <a:pt x="58402" y="15760"/>
                  </a:moveTo>
                  <a:lnTo>
                    <a:pt x="46608" y="15760"/>
                  </a:lnTo>
                  <a:lnTo>
                    <a:pt x="57530" y="15824"/>
                  </a:lnTo>
                  <a:lnTo>
                    <a:pt x="52015" y="25168"/>
                  </a:lnTo>
                  <a:lnTo>
                    <a:pt x="58289" y="36082"/>
                  </a:lnTo>
                  <a:lnTo>
                    <a:pt x="58402" y="15760"/>
                  </a:lnTo>
                  <a:close/>
                </a:path>
                <a:path w="103504" h="286384">
                  <a:moveTo>
                    <a:pt x="45719" y="12560"/>
                  </a:moveTo>
                  <a:lnTo>
                    <a:pt x="45588" y="36057"/>
                  </a:lnTo>
                  <a:lnTo>
                    <a:pt x="52015" y="25168"/>
                  </a:lnTo>
                  <a:lnTo>
                    <a:pt x="46608" y="15760"/>
                  </a:lnTo>
                  <a:lnTo>
                    <a:pt x="58402" y="15760"/>
                  </a:lnTo>
                  <a:lnTo>
                    <a:pt x="58419" y="12636"/>
                  </a:lnTo>
                  <a:lnTo>
                    <a:pt x="45719" y="12560"/>
                  </a:lnTo>
                  <a:close/>
                </a:path>
                <a:path w="103504" h="286384">
                  <a:moveTo>
                    <a:pt x="46608" y="15760"/>
                  </a:moveTo>
                  <a:lnTo>
                    <a:pt x="52015" y="25168"/>
                  </a:lnTo>
                  <a:lnTo>
                    <a:pt x="57530" y="15824"/>
                  </a:lnTo>
                  <a:lnTo>
                    <a:pt x="46608" y="15760"/>
                  </a:lnTo>
                  <a:close/>
                </a:path>
              </a:pathLst>
            </a:custGeom>
            <a:solidFill>
              <a:srgbClr val="1CA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75843" y="160020"/>
            <a:ext cx="8730615" cy="1591310"/>
            <a:chOff x="275843" y="160020"/>
            <a:chExt cx="8730615" cy="1591310"/>
          </a:xfrm>
        </p:grpSpPr>
        <p:sp>
          <p:nvSpPr>
            <p:cNvPr id="4" name="object 4"/>
            <p:cNvSpPr/>
            <p:nvPr/>
          </p:nvSpPr>
          <p:spPr>
            <a:xfrm>
              <a:off x="572261" y="826770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914400">
                  <a:moveTo>
                    <a:pt x="0" y="91440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843" y="160020"/>
              <a:ext cx="8730234" cy="115747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43711" y="387857"/>
            <a:ext cx="6997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чем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основывается</a:t>
            </a:r>
            <a:r>
              <a:rPr sz="2000" spc="-5" dirty="0">
                <a:latin typeface="Times New Roman"/>
                <a:cs typeface="Times New Roman"/>
              </a:rPr>
              <a:t> проект </a:t>
            </a:r>
            <a:r>
              <a:rPr sz="2000" spc="-15" dirty="0">
                <a:latin typeface="Times New Roman"/>
                <a:cs typeface="Times New Roman"/>
              </a:rPr>
              <a:t>бюджета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Песчановского </a:t>
            </a:r>
            <a:r>
              <a:rPr sz="2000" spc="-15" dirty="0">
                <a:latin typeface="Times New Roman"/>
                <a:cs typeface="Times New Roman"/>
              </a:rPr>
              <a:t>сельского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01545" y="692353"/>
            <a:ext cx="5882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/>
              <a:t>поселения</a:t>
            </a:r>
            <a:r>
              <a:rPr sz="2000" dirty="0"/>
              <a:t> </a:t>
            </a:r>
            <a:r>
              <a:rPr sz="2000" spc="-15" dirty="0"/>
              <a:t>Бахчисарайского</a:t>
            </a:r>
            <a:r>
              <a:rPr sz="2000" spc="-20" dirty="0"/>
              <a:t> </a:t>
            </a:r>
            <a:r>
              <a:rPr sz="2000" dirty="0"/>
              <a:t>района</a:t>
            </a:r>
            <a:r>
              <a:rPr sz="2000" spc="-15" dirty="0"/>
              <a:t> </a:t>
            </a:r>
            <a:r>
              <a:rPr sz="2000" spc="-10" dirty="0"/>
              <a:t>Республики</a:t>
            </a:r>
            <a:r>
              <a:rPr sz="2000" dirty="0"/>
              <a:t> Крым</a:t>
            </a:r>
            <a:endParaRPr sz="2000"/>
          </a:p>
        </p:txBody>
      </p:sp>
      <p:grpSp>
        <p:nvGrpSpPr>
          <p:cNvPr id="8" name="object 8"/>
          <p:cNvGrpSpPr/>
          <p:nvPr/>
        </p:nvGrpSpPr>
        <p:grpSpPr>
          <a:xfrm>
            <a:off x="-7620" y="1350263"/>
            <a:ext cx="9159240" cy="1443355"/>
            <a:chOff x="-7620" y="1350263"/>
            <a:chExt cx="9159240" cy="1443355"/>
          </a:xfrm>
        </p:grpSpPr>
        <p:sp>
          <p:nvSpPr>
            <p:cNvPr id="9" name="object 9"/>
            <p:cNvSpPr/>
            <p:nvPr/>
          </p:nvSpPr>
          <p:spPr>
            <a:xfrm>
              <a:off x="0" y="1357883"/>
              <a:ext cx="9144000" cy="1428115"/>
            </a:xfrm>
            <a:custGeom>
              <a:avLst/>
              <a:gdLst/>
              <a:ahLst/>
              <a:cxnLst/>
              <a:rect l="l" t="t" r="r" b="b"/>
              <a:pathLst>
                <a:path w="9144000" h="1428114">
                  <a:moveTo>
                    <a:pt x="8906002" y="0"/>
                  </a:moveTo>
                  <a:lnTo>
                    <a:pt x="237997" y="0"/>
                  </a:lnTo>
                  <a:lnTo>
                    <a:pt x="190033" y="4835"/>
                  </a:lnTo>
                  <a:lnTo>
                    <a:pt x="145359" y="18702"/>
                  </a:lnTo>
                  <a:lnTo>
                    <a:pt x="104931" y="40645"/>
                  </a:lnTo>
                  <a:lnTo>
                    <a:pt x="69708" y="69707"/>
                  </a:lnTo>
                  <a:lnTo>
                    <a:pt x="40646" y="104930"/>
                  </a:lnTo>
                  <a:lnTo>
                    <a:pt x="18703" y="145357"/>
                  </a:lnTo>
                  <a:lnTo>
                    <a:pt x="4835" y="190032"/>
                  </a:lnTo>
                  <a:lnTo>
                    <a:pt x="0" y="237998"/>
                  </a:lnTo>
                  <a:lnTo>
                    <a:pt x="0" y="1189989"/>
                  </a:lnTo>
                  <a:lnTo>
                    <a:pt x="4835" y="1237955"/>
                  </a:lnTo>
                  <a:lnTo>
                    <a:pt x="18703" y="1282630"/>
                  </a:lnTo>
                  <a:lnTo>
                    <a:pt x="40646" y="1323057"/>
                  </a:lnTo>
                  <a:lnTo>
                    <a:pt x="69708" y="1358280"/>
                  </a:lnTo>
                  <a:lnTo>
                    <a:pt x="104931" y="1387342"/>
                  </a:lnTo>
                  <a:lnTo>
                    <a:pt x="145359" y="1409285"/>
                  </a:lnTo>
                  <a:lnTo>
                    <a:pt x="190033" y="1423152"/>
                  </a:lnTo>
                  <a:lnTo>
                    <a:pt x="237997" y="1427988"/>
                  </a:lnTo>
                  <a:lnTo>
                    <a:pt x="8906002" y="1427988"/>
                  </a:lnTo>
                  <a:lnTo>
                    <a:pt x="8953967" y="1423152"/>
                  </a:lnTo>
                  <a:lnTo>
                    <a:pt x="8998642" y="1409285"/>
                  </a:lnTo>
                  <a:lnTo>
                    <a:pt x="9039069" y="1387342"/>
                  </a:lnTo>
                  <a:lnTo>
                    <a:pt x="9074292" y="1358280"/>
                  </a:lnTo>
                  <a:lnTo>
                    <a:pt x="9103354" y="1323057"/>
                  </a:lnTo>
                  <a:lnTo>
                    <a:pt x="9125297" y="1282630"/>
                  </a:lnTo>
                  <a:lnTo>
                    <a:pt x="9139164" y="1237955"/>
                  </a:lnTo>
                  <a:lnTo>
                    <a:pt x="9144000" y="1189989"/>
                  </a:lnTo>
                  <a:lnTo>
                    <a:pt x="9144000" y="237998"/>
                  </a:lnTo>
                  <a:lnTo>
                    <a:pt x="9139164" y="190032"/>
                  </a:lnTo>
                  <a:lnTo>
                    <a:pt x="9125297" y="145357"/>
                  </a:lnTo>
                  <a:lnTo>
                    <a:pt x="9103354" y="104930"/>
                  </a:lnTo>
                  <a:lnTo>
                    <a:pt x="9074292" y="69707"/>
                  </a:lnTo>
                  <a:lnTo>
                    <a:pt x="9039069" y="40645"/>
                  </a:lnTo>
                  <a:lnTo>
                    <a:pt x="8998642" y="18702"/>
                  </a:lnTo>
                  <a:lnTo>
                    <a:pt x="8953967" y="4835"/>
                  </a:lnTo>
                  <a:lnTo>
                    <a:pt x="8906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357883"/>
              <a:ext cx="9144000" cy="1428115"/>
            </a:xfrm>
            <a:custGeom>
              <a:avLst/>
              <a:gdLst/>
              <a:ahLst/>
              <a:cxnLst/>
              <a:rect l="l" t="t" r="r" b="b"/>
              <a:pathLst>
                <a:path w="9144000" h="1428114">
                  <a:moveTo>
                    <a:pt x="0" y="237998"/>
                  </a:moveTo>
                  <a:lnTo>
                    <a:pt x="4835" y="190032"/>
                  </a:lnTo>
                  <a:lnTo>
                    <a:pt x="18703" y="145357"/>
                  </a:lnTo>
                  <a:lnTo>
                    <a:pt x="40646" y="104930"/>
                  </a:lnTo>
                  <a:lnTo>
                    <a:pt x="69708" y="69707"/>
                  </a:lnTo>
                  <a:lnTo>
                    <a:pt x="104931" y="40645"/>
                  </a:lnTo>
                  <a:lnTo>
                    <a:pt x="145359" y="18702"/>
                  </a:lnTo>
                  <a:lnTo>
                    <a:pt x="190033" y="4835"/>
                  </a:lnTo>
                  <a:lnTo>
                    <a:pt x="237997" y="0"/>
                  </a:lnTo>
                  <a:lnTo>
                    <a:pt x="8906002" y="0"/>
                  </a:lnTo>
                  <a:lnTo>
                    <a:pt x="8953967" y="4835"/>
                  </a:lnTo>
                  <a:lnTo>
                    <a:pt x="8998642" y="18702"/>
                  </a:lnTo>
                  <a:lnTo>
                    <a:pt x="9039069" y="40645"/>
                  </a:lnTo>
                  <a:lnTo>
                    <a:pt x="9074292" y="69707"/>
                  </a:lnTo>
                  <a:lnTo>
                    <a:pt x="9103354" y="104930"/>
                  </a:lnTo>
                  <a:lnTo>
                    <a:pt x="9125297" y="145357"/>
                  </a:lnTo>
                  <a:lnTo>
                    <a:pt x="9139164" y="190032"/>
                  </a:lnTo>
                  <a:lnTo>
                    <a:pt x="9144000" y="237998"/>
                  </a:lnTo>
                  <a:lnTo>
                    <a:pt x="9144000" y="1189989"/>
                  </a:lnTo>
                  <a:lnTo>
                    <a:pt x="9139164" y="1237955"/>
                  </a:lnTo>
                  <a:lnTo>
                    <a:pt x="9125297" y="1282630"/>
                  </a:lnTo>
                  <a:lnTo>
                    <a:pt x="9103354" y="1323057"/>
                  </a:lnTo>
                  <a:lnTo>
                    <a:pt x="9074292" y="1358280"/>
                  </a:lnTo>
                  <a:lnTo>
                    <a:pt x="9039069" y="1387342"/>
                  </a:lnTo>
                  <a:lnTo>
                    <a:pt x="8998642" y="1409285"/>
                  </a:lnTo>
                  <a:lnTo>
                    <a:pt x="8953967" y="1423152"/>
                  </a:lnTo>
                  <a:lnTo>
                    <a:pt x="8906002" y="1427988"/>
                  </a:lnTo>
                  <a:lnTo>
                    <a:pt x="237997" y="1427988"/>
                  </a:lnTo>
                  <a:lnTo>
                    <a:pt x="190033" y="1423152"/>
                  </a:lnTo>
                  <a:lnTo>
                    <a:pt x="145359" y="1409285"/>
                  </a:lnTo>
                  <a:lnTo>
                    <a:pt x="104931" y="1387342"/>
                  </a:lnTo>
                  <a:lnTo>
                    <a:pt x="69708" y="1358280"/>
                  </a:lnTo>
                  <a:lnTo>
                    <a:pt x="40646" y="1323057"/>
                  </a:lnTo>
                  <a:lnTo>
                    <a:pt x="18703" y="1282630"/>
                  </a:lnTo>
                  <a:lnTo>
                    <a:pt x="4835" y="1237955"/>
                  </a:lnTo>
                  <a:lnTo>
                    <a:pt x="0" y="1189989"/>
                  </a:lnTo>
                  <a:lnTo>
                    <a:pt x="0" y="237998"/>
                  </a:lnTo>
                  <a:close/>
                </a:path>
              </a:pathLst>
            </a:custGeom>
            <a:ln w="15239">
              <a:solidFill>
                <a:srgbClr val="41BA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81812" y="2924555"/>
            <a:ext cx="7867015" cy="795655"/>
            <a:chOff x="781812" y="2924555"/>
            <a:chExt cx="7867015" cy="79565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384" y="2929127"/>
              <a:ext cx="7857744" cy="7863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86384" y="2929127"/>
              <a:ext cx="7858125" cy="786765"/>
            </a:xfrm>
            <a:custGeom>
              <a:avLst/>
              <a:gdLst/>
              <a:ahLst/>
              <a:cxnLst/>
              <a:rect l="l" t="t" r="r" b="b"/>
              <a:pathLst>
                <a:path w="7858125" h="786764">
                  <a:moveTo>
                    <a:pt x="0" y="131063"/>
                  </a:moveTo>
                  <a:lnTo>
                    <a:pt x="10298" y="80045"/>
                  </a:lnTo>
                  <a:lnTo>
                    <a:pt x="38385" y="38385"/>
                  </a:lnTo>
                  <a:lnTo>
                    <a:pt x="80045" y="10298"/>
                  </a:lnTo>
                  <a:lnTo>
                    <a:pt x="131063" y="0"/>
                  </a:lnTo>
                  <a:lnTo>
                    <a:pt x="7726680" y="0"/>
                  </a:lnTo>
                  <a:lnTo>
                    <a:pt x="7777698" y="10298"/>
                  </a:lnTo>
                  <a:lnTo>
                    <a:pt x="7819358" y="38385"/>
                  </a:lnTo>
                  <a:lnTo>
                    <a:pt x="7847445" y="80045"/>
                  </a:lnTo>
                  <a:lnTo>
                    <a:pt x="7857744" y="131063"/>
                  </a:lnTo>
                  <a:lnTo>
                    <a:pt x="7857744" y="655320"/>
                  </a:lnTo>
                  <a:lnTo>
                    <a:pt x="7847445" y="706338"/>
                  </a:lnTo>
                  <a:lnTo>
                    <a:pt x="7819358" y="747998"/>
                  </a:lnTo>
                  <a:lnTo>
                    <a:pt x="7777698" y="776085"/>
                  </a:lnTo>
                  <a:lnTo>
                    <a:pt x="7726680" y="786384"/>
                  </a:lnTo>
                  <a:lnTo>
                    <a:pt x="131063" y="786384"/>
                  </a:lnTo>
                  <a:lnTo>
                    <a:pt x="80045" y="776085"/>
                  </a:lnTo>
                  <a:lnTo>
                    <a:pt x="38385" y="747998"/>
                  </a:lnTo>
                  <a:lnTo>
                    <a:pt x="10298" y="706338"/>
                  </a:lnTo>
                  <a:lnTo>
                    <a:pt x="0" y="655320"/>
                  </a:lnTo>
                  <a:lnTo>
                    <a:pt x="0" y="131063"/>
                  </a:lnTo>
                  <a:close/>
                </a:path>
              </a:pathLst>
            </a:custGeom>
            <a:ln w="9144">
              <a:solidFill>
                <a:srgbClr val="41BA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4408" y="1283309"/>
            <a:ext cx="8495030" cy="2253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485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Проект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бюджета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Песчановского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сельского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поселения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Бахчисарайского </a:t>
            </a:r>
            <a:r>
              <a:rPr sz="2000" dirty="0">
                <a:latin typeface="Times New Roman"/>
                <a:cs typeface="Times New Roman"/>
              </a:rPr>
              <a:t>района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Республики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Крым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составляется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утверждается </a:t>
            </a:r>
            <a:r>
              <a:rPr sz="2000" spc="-5" dirty="0" err="1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202</a:t>
            </a:r>
            <a:r>
              <a:rPr lang="ru-RU" sz="2000" dirty="0" smtClean="0">
                <a:latin typeface="Times New Roman"/>
                <a:cs typeface="Times New Roman"/>
              </a:rPr>
              <a:t>2</a:t>
            </a:r>
            <a:r>
              <a:rPr sz="2000" spc="-30" dirty="0" smtClean="0">
                <a:latin typeface="Times New Roman"/>
                <a:cs typeface="Times New Roman"/>
              </a:rPr>
              <a:t> </a:t>
            </a:r>
            <a:r>
              <a:rPr sz="2000" spc="-35" dirty="0" err="1">
                <a:latin typeface="Times New Roman"/>
                <a:cs typeface="Times New Roman"/>
              </a:rPr>
              <a:t>год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и</a:t>
            </a:r>
            <a:r>
              <a:rPr lang="ru-RU" sz="2000" dirty="0" smtClean="0">
                <a:latin typeface="Times New Roman"/>
                <a:cs typeface="Times New Roman"/>
              </a:rPr>
              <a:t> на</a:t>
            </a:r>
            <a:endParaRPr sz="20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1150"/>
              </a:spcBef>
            </a:pPr>
            <a:r>
              <a:rPr sz="2000" dirty="0">
                <a:latin typeface="Times New Roman"/>
                <a:cs typeface="Times New Roman"/>
              </a:rPr>
              <a:t>плановый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 err="1">
                <a:latin typeface="Times New Roman"/>
                <a:cs typeface="Times New Roman"/>
              </a:rPr>
              <a:t>период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202</a:t>
            </a:r>
            <a:r>
              <a:rPr lang="ru-RU" sz="2000" dirty="0" smtClean="0">
                <a:latin typeface="Times New Roman"/>
                <a:cs typeface="Times New Roman"/>
              </a:rPr>
              <a:t>3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и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5" dirty="0" smtClean="0">
                <a:latin typeface="Times New Roman"/>
                <a:cs typeface="Times New Roman"/>
              </a:rPr>
              <a:t>202</a:t>
            </a:r>
            <a:r>
              <a:rPr lang="ru-RU" sz="2000" spc="5" dirty="0">
                <a:latin typeface="Times New Roman"/>
                <a:cs typeface="Times New Roman"/>
              </a:rPr>
              <a:t>4</a:t>
            </a:r>
            <a:r>
              <a:rPr sz="2000" spc="-35" dirty="0" smtClean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годов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 marL="60706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Составление </a:t>
            </a:r>
            <a:r>
              <a:rPr sz="2400" spc="-5" dirty="0">
                <a:latin typeface="Calibri"/>
                <a:cs typeface="Calibri"/>
              </a:rPr>
              <a:t>проекта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местного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бюджета</a:t>
            </a:r>
            <a:r>
              <a:rPr sz="2400" spc="-10" dirty="0">
                <a:latin typeface="Calibri"/>
                <a:cs typeface="Calibri"/>
              </a:rPr>
              <a:t> основывается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на: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-7620" y="4279391"/>
            <a:ext cx="1945005" cy="2301240"/>
            <a:chOff x="-7620" y="4279391"/>
            <a:chExt cx="1945005" cy="2301240"/>
          </a:xfrm>
        </p:grpSpPr>
        <p:sp>
          <p:nvSpPr>
            <p:cNvPr id="16" name="object 16"/>
            <p:cNvSpPr/>
            <p:nvPr/>
          </p:nvSpPr>
          <p:spPr>
            <a:xfrm>
              <a:off x="0" y="4287011"/>
              <a:ext cx="1929764" cy="2286000"/>
            </a:xfrm>
            <a:custGeom>
              <a:avLst/>
              <a:gdLst/>
              <a:ahLst/>
              <a:cxnLst/>
              <a:rect l="l" t="t" r="r" b="b"/>
              <a:pathLst>
                <a:path w="1929764" h="2286000">
                  <a:moveTo>
                    <a:pt x="1607820" y="0"/>
                  </a:moveTo>
                  <a:lnTo>
                    <a:pt x="321564" y="0"/>
                  </a:lnTo>
                  <a:lnTo>
                    <a:pt x="274045" y="3487"/>
                  </a:lnTo>
                  <a:lnTo>
                    <a:pt x="228691" y="13618"/>
                  </a:lnTo>
                  <a:lnTo>
                    <a:pt x="185999" y="29894"/>
                  </a:lnTo>
                  <a:lnTo>
                    <a:pt x="146468" y="51818"/>
                  </a:lnTo>
                  <a:lnTo>
                    <a:pt x="110593" y="78890"/>
                  </a:lnTo>
                  <a:lnTo>
                    <a:pt x="78873" y="110614"/>
                  </a:lnTo>
                  <a:lnTo>
                    <a:pt x="51805" y="146490"/>
                  </a:lnTo>
                  <a:lnTo>
                    <a:pt x="29886" y="186021"/>
                  </a:lnTo>
                  <a:lnTo>
                    <a:pt x="13614" y="228709"/>
                  </a:lnTo>
                  <a:lnTo>
                    <a:pt x="3486" y="274056"/>
                  </a:lnTo>
                  <a:lnTo>
                    <a:pt x="0" y="321563"/>
                  </a:lnTo>
                  <a:lnTo>
                    <a:pt x="0" y="1964423"/>
                  </a:lnTo>
                  <a:lnTo>
                    <a:pt x="3486" y="2011945"/>
                  </a:lnTo>
                  <a:lnTo>
                    <a:pt x="13614" y="2057301"/>
                  </a:lnTo>
                  <a:lnTo>
                    <a:pt x="29886" y="2099995"/>
                  </a:lnTo>
                  <a:lnTo>
                    <a:pt x="51805" y="2139528"/>
                  </a:lnTo>
                  <a:lnTo>
                    <a:pt x="78873" y="2175404"/>
                  </a:lnTo>
                  <a:lnTo>
                    <a:pt x="110593" y="2207125"/>
                  </a:lnTo>
                  <a:lnTo>
                    <a:pt x="146468" y="2234193"/>
                  </a:lnTo>
                  <a:lnTo>
                    <a:pt x="185999" y="2256113"/>
                  </a:lnTo>
                  <a:lnTo>
                    <a:pt x="228691" y="2272385"/>
                  </a:lnTo>
                  <a:lnTo>
                    <a:pt x="274045" y="2282513"/>
                  </a:lnTo>
                  <a:lnTo>
                    <a:pt x="321564" y="2286000"/>
                  </a:lnTo>
                  <a:lnTo>
                    <a:pt x="1607820" y="2286000"/>
                  </a:lnTo>
                  <a:lnTo>
                    <a:pt x="1655327" y="2282513"/>
                  </a:lnTo>
                  <a:lnTo>
                    <a:pt x="1700674" y="2272385"/>
                  </a:lnTo>
                  <a:lnTo>
                    <a:pt x="1743362" y="2256113"/>
                  </a:lnTo>
                  <a:lnTo>
                    <a:pt x="1782893" y="2234193"/>
                  </a:lnTo>
                  <a:lnTo>
                    <a:pt x="1818769" y="2207125"/>
                  </a:lnTo>
                  <a:lnTo>
                    <a:pt x="1850493" y="2175404"/>
                  </a:lnTo>
                  <a:lnTo>
                    <a:pt x="1877565" y="2139528"/>
                  </a:lnTo>
                  <a:lnTo>
                    <a:pt x="1899489" y="2099995"/>
                  </a:lnTo>
                  <a:lnTo>
                    <a:pt x="1915765" y="2057301"/>
                  </a:lnTo>
                  <a:lnTo>
                    <a:pt x="1925896" y="2011945"/>
                  </a:lnTo>
                  <a:lnTo>
                    <a:pt x="1929383" y="1964423"/>
                  </a:lnTo>
                  <a:lnTo>
                    <a:pt x="1929383" y="321563"/>
                  </a:lnTo>
                  <a:lnTo>
                    <a:pt x="1925896" y="274056"/>
                  </a:lnTo>
                  <a:lnTo>
                    <a:pt x="1915765" y="228709"/>
                  </a:lnTo>
                  <a:lnTo>
                    <a:pt x="1899489" y="186021"/>
                  </a:lnTo>
                  <a:lnTo>
                    <a:pt x="1877565" y="146490"/>
                  </a:lnTo>
                  <a:lnTo>
                    <a:pt x="1850493" y="110614"/>
                  </a:lnTo>
                  <a:lnTo>
                    <a:pt x="1818769" y="78890"/>
                  </a:lnTo>
                  <a:lnTo>
                    <a:pt x="1782893" y="51818"/>
                  </a:lnTo>
                  <a:lnTo>
                    <a:pt x="1743362" y="29894"/>
                  </a:lnTo>
                  <a:lnTo>
                    <a:pt x="1700674" y="13618"/>
                  </a:lnTo>
                  <a:lnTo>
                    <a:pt x="1655327" y="3487"/>
                  </a:lnTo>
                  <a:lnTo>
                    <a:pt x="1607820" y="0"/>
                  </a:lnTo>
                  <a:close/>
                </a:path>
              </a:pathLst>
            </a:custGeom>
            <a:solidFill>
              <a:srgbClr val="8229E2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4287011"/>
              <a:ext cx="1929764" cy="2286000"/>
            </a:xfrm>
            <a:custGeom>
              <a:avLst/>
              <a:gdLst/>
              <a:ahLst/>
              <a:cxnLst/>
              <a:rect l="l" t="t" r="r" b="b"/>
              <a:pathLst>
                <a:path w="1929764" h="2286000">
                  <a:moveTo>
                    <a:pt x="0" y="321563"/>
                  </a:moveTo>
                  <a:lnTo>
                    <a:pt x="3486" y="274056"/>
                  </a:lnTo>
                  <a:lnTo>
                    <a:pt x="13614" y="228709"/>
                  </a:lnTo>
                  <a:lnTo>
                    <a:pt x="29886" y="186021"/>
                  </a:lnTo>
                  <a:lnTo>
                    <a:pt x="51805" y="146490"/>
                  </a:lnTo>
                  <a:lnTo>
                    <a:pt x="78873" y="110614"/>
                  </a:lnTo>
                  <a:lnTo>
                    <a:pt x="110593" y="78890"/>
                  </a:lnTo>
                  <a:lnTo>
                    <a:pt x="146468" y="51818"/>
                  </a:lnTo>
                  <a:lnTo>
                    <a:pt x="185999" y="29894"/>
                  </a:lnTo>
                  <a:lnTo>
                    <a:pt x="228691" y="13618"/>
                  </a:lnTo>
                  <a:lnTo>
                    <a:pt x="274045" y="3487"/>
                  </a:lnTo>
                  <a:lnTo>
                    <a:pt x="321564" y="0"/>
                  </a:lnTo>
                  <a:lnTo>
                    <a:pt x="1607820" y="0"/>
                  </a:lnTo>
                  <a:lnTo>
                    <a:pt x="1655327" y="3487"/>
                  </a:lnTo>
                  <a:lnTo>
                    <a:pt x="1700674" y="13618"/>
                  </a:lnTo>
                  <a:lnTo>
                    <a:pt x="1743362" y="29894"/>
                  </a:lnTo>
                  <a:lnTo>
                    <a:pt x="1782893" y="51818"/>
                  </a:lnTo>
                  <a:lnTo>
                    <a:pt x="1818769" y="78890"/>
                  </a:lnTo>
                  <a:lnTo>
                    <a:pt x="1850493" y="110614"/>
                  </a:lnTo>
                  <a:lnTo>
                    <a:pt x="1877565" y="146490"/>
                  </a:lnTo>
                  <a:lnTo>
                    <a:pt x="1899489" y="186021"/>
                  </a:lnTo>
                  <a:lnTo>
                    <a:pt x="1915765" y="228709"/>
                  </a:lnTo>
                  <a:lnTo>
                    <a:pt x="1925896" y="274056"/>
                  </a:lnTo>
                  <a:lnTo>
                    <a:pt x="1929383" y="321563"/>
                  </a:lnTo>
                  <a:lnTo>
                    <a:pt x="1929383" y="1964423"/>
                  </a:lnTo>
                  <a:lnTo>
                    <a:pt x="1925896" y="2011945"/>
                  </a:lnTo>
                  <a:lnTo>
                    <a:pt x="1915765" y="2057301"/>
                  </a:lnTo>
                  <a:lnTo>
                    <a:pt x="1899489" y="2099995"/>
                  </a:lnTo>
                  <a:lnTo>
                    <a:pt x="1877565" y="2139528"/>
                  </a:lnTo>
                  <a:lnTo>
                    <a:pt x="1850493" y="2175404"/>
                  </a:lnTo>
                  <a:lnTo>
                    <a:pt x="1818769" y="2207125"/>
                  </a:lnTo>
                  <a:lnTo>
                    <a:pt x="1782893" y="2234193"/>
                  </a:lnTo>
                  <a:lnTo>
                    <a:pt x="1743362" y="2256113"/>
                  </a:lnTo>
                  <a:lnTo>
                    <a:pt x="1700674" y="2272385"/>
                  </a:lnTo>
                  <a:lnTo>
                    <a:pt x="1655327" y="2282513"/>
                  </a:lnTo>
                  <a:lnTo>
                    <a:pt x="1607820" y="2286000"/>
                  </a:lnTo>
                  <a:lnTo>
                    <a:pt x="321564" y="2286000"/>
                  </a:lnTo>
                  <a:lnTo>
                    <a:pt x="274045" y="2282513"/>
                  </a:lnTo>
                  <a:lnTo>
                    <a:pt x="228691" y="2272385"/>
                  </a:lnTo>
                  <a:lnTo>
                    <a:pt x="185999" y="2256113"/>
                  </a:lnTo>
                  <a:lnTo>
                    <a:pt x="146468" y="2234193"/>
                  </a:lnTo>
                  <a:lnTo>
                    <a:pt x="110593" y="2207125"/>
                  </a:lnTo>
                  <a:lnTo>
                    <a:pt x="78873" y="2175404"/>
                  </a:lnTo>
                  <a:lnTo>
                    <a:pt x="51805" y="2139528"/>
                  </a:lnTo>
                  <a:lnTo>
                    <a:pt x="29886" y="2099995"/>
                  </a:lnTo>
                  <a:lnTo>
                    <a:pt x="13614" y="2057301"/>
                  </a:lnTo>
                  <a:lnTo>
                    <a:pt x="3486" y="2011945"/>
                  </a:lnTo>
                  <a:lnTo>
                    <a:pt x="0" y="1964423"/>
                  </a:lnTo>
                  <a:lnTo>
                    <a:pt x="0" y="321563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0491" y="4861686"/>
            <a:ext cx="11664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Послании 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</a:t>
            </a:r>
            <a:r>
              <a:rPr sz="1800" spc="2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ден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а  </a:t>
            </a:r>
            <a:r>
              <a:rPr sz="1800" spc="-15" dirty="0">
                <a:latin typeface="Times New Roman"/>
                <a:cs typeface="Times New Roman"/>
              </a:rPr>
              <a:t>Российской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Федерации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991867" y="4279391"/>
            <a:ext cx="2731135" cy="2371725"/>
            <a:chOff x="1991867" y="4279391"/>
            <a:chExt cx="2731135" cy="2371725"/>
          </a:xfrm>
        </p:grpSpPr>
        <p:sp>
          <p:nvSpPr>
            <p:cNvPr id="20" name="object 20"/>
            <p:cNvSpPr/>
            <p:nvPr/>
          </p:nvSpPr>
          <p:spPr>
            <a:xfrm>
              <a:off x="1999487" y="4287011"/>
              <a:ext cx="2715895" cy="2356485"/>
            </a:xfrm>
            <a:custGeom>
              <a:avLst/>
              <a:gdLst/>
              <a:ahLst/>
              <a:cxnLst/>
              <a:rect l="l" t="t" r="r" b="b"/>
              <a:pathLst>
                <a:path w="2715895" h="2356484">
                  <a:moveTo>
                    <a:pt x="2323084" y="0"/>
                  </a:moveTo>
                  <a:lnTo>
                    <a:pt x="392684" y="0"/>
                  </a:lnTo>
                  <a:lnTo>
                    <a:pt x="343418" y="3058"/>
                  </a:lnTo>
                  <a:lnTo>
                    <a:pt x="295980" y="11990"/>
                  </a:lnTo>
                  <a:lnTo>
                    <a:pt x="250739" y="26426"/>
                  </a:lnTo>
                  <a:lnTo>
                    <a:pt x="208062" y="46000"/>
                  </a:lnTo>
                  <a:lnTo>
                    <a:pt x="168316" y="70344"/>
                  </a:lnTo>
                  <a:lnTo>
                    <a:pt x="131869" y="99089"/>
                  </a:lnTo>
                  <a:lnTo>
                    <a:pt x="99089" y="131869"/>
                  </a:lnTo>
                  <a:lnTo>
                    <a:pt x="70344" y="168316"/>
                  </a:lnTo>
                  <a:lnTo>
                    <a:pt x="46000" y="208062"/>
                  </a:lnTo>
                  <a:lnTo>
                    <a:pt x="26426" y="250739"/>
                  </a:lnTo>
                  <a:lnTo>
                    <a:pt x="11990" y="295980"/>
                  </a:lnTo>
                  <a:lnTo>
                    <a:pt x="3058" y="343418"/>
                  </a:lnTo>
                  <a:lnTo>
                    <a:pt x="0" y="392683"/>
                  </a:lnTo>
                  <a:lnTo>
                    <a:pt x="0" y="1963407"/>
                  </a:lnTo>
                  <a:lnTo>
                    <a:pt x="3058" y="2012665"/>
                  </a:lnTo>
                  <a:lnTo>
                    <a:pt x="11990" y="2060098"/>
                  </a:lnTo>
                  <a:lnTo>
                    <a:pt x="26426" y="2105337"/>
                  </a:lnTo>
                  <a:lnTo>
                    <a:pt x="46000" y="2148014"/>
                  </a:lnTo>
                  <a:lnTo>
                    <a:pt x="70344" y="2187762"/>
                  </a:lnTo>
                  <a:lnTo>
                    <a:pt x="99089" y="2224211"/>
                  </a:lnTo>
                  <a:lnTo>
                    <a:pt x="131869" y="2256995"/>
                  </a:lnTo>
                  <a:lnTo>
                    <a:pt x="168316" y="2285745"/>
                  </a:lnTo>
                  <a:lnTo>
                    <a:pt x="208062" y="2310092"/>
                  </a:lnTo>
                  <a:lnTo>
                    <a:pt x="250739" y="2329670"/>
                  </a:lnTo>
                  <a:lnTo>
                    <a:pt x="295980" y="2344110"/>
                  </a:lnTo>
                  <a:lnTo>
                    <a:pt x="343418" y="2353044"/>
                  </a:lnTo>
                  <a:lnTo>
                    <a:pt x="392684" y="2356104"/>
                  </a:lnTo>
                  <a:lnTo>
                    <a:pt x="2323084" y="2356104"/>
                  </a:lnTo>
                  <a:lnTo>
                    <a:pt x="2372349" y="2353044"/>
                  </a:lnTo>
                  <a:lnTo>
                    <a:pt x="2419787" y="2344110"/>
                  </a:lnTo>
                  <a:lnTo>
                    <a:pt x="2465028" y="2329670"/>
                  </a:lnTo>
                  <a:lnTo>
                    <a:pt x="2507705" y="2310092"/>
                  </a:lnTo>
                  <a:lnTo>
                    <a:pt x="2547451" y="2285745"/>
                  </a:lnTo>
                  <a:lnTo>
                    <a:pt x="2583898" y="2256995"/>
                  </a:lnTo>
                  <a:lnTo>
                    <a:pt x="2616678" y="2224211"/>
                  </a:lnTo>
                  <a:lnTo>
                    <a:pt x="2645423" y="2187762"/>
                  </a:lnTo>
                  <a:lnTo>
                    <a:pt x="2669767" y="2148014"/>
                  </a:lnTo>
                  <a:lnTo>
                    <a:pt x="2689341" y="2105337"/>
                  </a:lnTo>
                  <a:lnTo>
                    <a:pt x="2703777" y="2060098"/>
                  </a:lnTo>
                  <a:lnTo>
                    <a:pt x="2712709" y="2012665"/>
                  </a:lnTo>
                  <a:lnTo>
                    <a:pt x="2715767" y="1963407"/>
                  </a:lnTo>
                  <a:lnTo>
                    <a:pt x="2715767" y="392683"/>
                  </a:lnTo>
                  <a:lnTo>
                    <a:pt x="2712709" y="343418"/>
                  </a:lnTo>
                  <a:lnTo>
                    <a:pt x="2703777" y="295980"/>
                  </a:lnTo>
                  <a:lnTo>
                    <a:pt x="2689341" y="250739"/>
                  </a:lnTo>
                  <a:lnTo>
                    <a:pt x="2669767" y="208062"/>
                  </a:lnTo>
                  <a:lnTo>
                    <a:pt x="2645423" y="168316"/>
                  </a:lnTo>
                  <a:lnTo>
                    <a:pt x="2616678" y="131869"/>
                  </a:lnTo>
                  <a:lnTo>
                    <a:pt x="2583898" y="99089"/>
                  </a:lnTo>
                  <a:lnTo>
                    <a:pt x="2547451" y="70344"/>
                  </a:lnTo>
                  <a:lnTo>
                    <a:pt x="2507705" y="46000"/>
                  </a:lnTo>
                  <a:lnTo>
                    <a:pt x="2465028" y="26426"/>
                  </a:lnTo>
                  <a:lnTo>
                    <a:pt x="2419787" y="11990"/>
                  </a:lnTo>
                  <a:lnTo>
                    <a:pt x="2372349" y="3058"/>
                  </a:lnTo>
                  <a:lnTo>
                    <a:pt x="2323084" y="0"/>
                  </a:lnTo>
                  <a:close/>
                </a:path>
              </a:pathLst>
            </a:custGeom>
            <a:solidFill>
              <a:srgbClr val="9231DA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99487" y="4287011"/>
              <a:ext cx="2715895" cy="2356485"/>
            </a:xfrm>
            <a:custGeom>
              <a:avLst/>
              <a:gdLst/>
              <a:ahLst/>
              <a:cxnLst/>
              <a:rect l="l" t="t" r="r" b="b"/>
              <a:pathLst>
                <a:path w="2715895" h="2356484">
                  <a:moveTo>
                    <a:pt x="0" y="392683"/>
                  </a:moveTo>
                  <a:lnTo>
                    <a:pt x="3058" y="343418"/>
                  </a:lnTo>
                  <a:lnTo>
                    <a:pt x="11990" y="295980"/>
                  </a:lnTo>
                  <a:lnTo>
                    <a:pt x="26426" y="250739"/>
                  </a:lnTo>
                  <a:lnTo>
                    <a:pt x="46000" y="208062"/>
                  </a:lnTo>
                  <a:lnTo>
                    <a:pt x="70344" y="168316"/>
                  </a:lnTo>
                  <a:lnTo>
                    <a:pt x="99089" y="131869"/>
                  </a:lnTo>
                  <a:lnTo>
                    <a:pt x="131869" y="99089"/>
                  </a:lnTo>
                  <a:lnTo>
                    <a:pt x="168316" y="70344"/>
                  </a:lnTo>
                  <a:lnTo>
                    <a:pt x="208062" y="46000"/>
                  </a:lnTo>
                  <a:lnTo>
                    <a:pt x="250739" y="26426"/>
                  </a:lnTo>
                  <a:lnTo>
                    <a:pt x="295980" y="11990"/>
                  </a:lnTo>
                  <a:lnTo>
                    <a:pt x="343418" y="3058"/>
                  </a:lnTo>
                  <a:lnTo>
                    <a:pt x="392684" y="0"/>
                  </a:lnTo>
                  <a:lnTo>
                    <a:pt x="2323084" y="0"/>
                  </a:lnTo>
                  <a:lnTo>
                    <a:pt x="2372349" y="3058"/>
                  </a:lnTo>
                  <a:lnTo>
                    <a:pt x="2419787" y="11990"/>
                  </a:lnTo>
                  <a:lnTo>
                    <a:pt x="2465028" y="26426"/>
                  </a:lnTo>
                  <a:lnTo>
                    <a:pt x="2507705" y="46000"/>
                  </a:lnTo>
                  <a:lnTo>
                    <a:pt x="2547451" y="70344"/>
                  </a:lnTo>
                  <a:lnTo>
                    <a:pt x="2583898" y="99089"/>
                  </a:lnTo>
                  <a:lnTo>
                    <a:pt x="2616678" y="131869"/>
                  </a:lnTo>
                  <a:lnTo>
                    <a:pt x="2645423" y="168316"/>
                  </a:lnTo>
                  <a:lnTo>
                    <a:pt x="2669767" y="208062"/>
                  </a:lnTo>
                  <a:lnTo>
                    <a:pt x="2689341" y="250739"/>
                  </a:lnTo>
                  <a:lnTo>
                    <a:pt x="2703777" y="295980"/>
                  </a:lnTo>
                  <a:lnTo>
                    <a:pt x="2712709" y="343418"/>
                  </a:lnTo>
                  <a:lnTo>
                    <a:pt x="2715767" y="392683"/>
                  </a:lnTo>
                  <a:lnTo>
                    <a:pt x="2715767" y="1963407"/>
                  </a:lnTo>
                  <a:lnTo>
                    <a:pt x="2712709" y="2012665"/>
                  </a:lnTo>
                  <a:lnTo>
                    <a:pt x="2703777" y="2060098"/>
                  </a:lnTo>
                  <a:lnTo>
                    <a:pt x="2689341" y="2105337"/>
                  </a:lnTo>
                  <a:lnTo>
                    <a:pt x="2669767" y="2148014"/>
                  </a:lnTo>
                  <a:lnTo>
                    <a:pt x="2645423" y="2187762"/>
                  </a:lnTo>
                  <a:lnTo>
                    <a:pt x="2616678" y="2224211"/>
                  </a:lnTo>
                  <a:lnTo>
                    <a:pt x="2583898" y="2256995"/>
                  </a:lnTo>
                  <a:lnTo>
                    <a:pt x="2547451" y="2285745"/>
                  </a:lnTo>
                  <a:lnTo>
                    <a:pt x="2507705" y="2310092"/>
                  </a:lnTo>
                  <a:lnTo>
                    <a:pt x="2465028" y="2329670"/>
                  </a:lnTo>
                  <a:lnTo>
                    <a:pt x="2419787" y="2344110"/>
                  </a:lnTo>
                  <a:lnTo>
                    <a:pt x="2372349" y="2353044"/>
                  </a:lnTo>
                  <a:lnTo>
                    <a:pt x="2323084" y="2356104"/>
                  </a:lnTo>
                  <a:lnTo>
                    <a:pt x="392684" y="2356104"/>
                  </a:lnTo>
                  <a:lnTo>
                    <a:pt x="343418" y="2353044"/>
                  </a:lnTo>
                  <a:lnTo>
                    <a:pt x="295980" y="2344110"/>
                  </a:lnTo>
                  <a:lnTo>
                    <a:pt x="250739" y="2329670"/>
                  </a:lnTo>
                  <a:lnTo>
                    <a:pt x="208062" y="2310092"/>
                  </a:lnTo>
                  <a:lnTo>
                    <a:pt x="168316" y="2285745"/>
                  </a:lnTo>
                  <a:lnTo>
                    <a:pt x="131869" y="2256995"/>
                  </a:lnTo>
                  <a:lnTo>
                    <a:pt x="99089" y="2224211"/>
                  </a:lnTo>
                  <a:lnTo>
                    <a:pt x="70344" y="2187762"/>
                  </a:lnTo>
                  <a:lnTo>
                    <a:pt x="46000" y="2148014"/>
                  </a:lnTo>
                  <a:lnTo>
                    <a:pt x="26426" y="2105337"/>
                  </a:lnTo>
                  <a:lnTo>
                    <a:pt x="11990" y="2060098"/>
                  </a:lnTo>
                  <a:lnTo>
                    <a:pt x="3058" y="2012665"/>
                  </a:lnTo>
                  <a:lnTo>
                    <a:pt x="0" y="1963407"/>
                  </a:lnTo>
                  <a:lnTo>
                    <a:pt x="0" y="392683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263901" y="4716017"/>
            <a:ext cx="218567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Основных направлениях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бюджетной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налоговой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политики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Песчановского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сельского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поселения</a:t>
            </a:r>
            <a:endParaRPr sz="16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Бахчисарайского</a:t>
            </a:r>
            <a:r>
              <a:rPr sz="1600" spc="-5" dirty="0">
                <a:latin typeface="Times New Roman"/>
                <a:cs typeface="Times New Roman"/>
              </a:rPr>
              <a:t> района</a:t>
            </a:r>
            <a:endParaRPr sz="16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Республики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Крым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779264" y="4279391"/>
            <a:ext cx="2230120" cy="2443480"/>
            <a:chOff x="4779264" y="4279391"/>
            <a:chExt cx="2230120" cy="2443480"/>
          </a:xfrm>
        </p:grpSpPr>
        <p:sp>
          <p:nvSpPr>
            <p:cNvPr id="24" name="object 24"/>
            <p:cNvSpPr/>
            <p:nvPr/>
          </p:nvSpPr>
          <p:spPr>
            <a:xfrm>
              <a:off x="4786884" y="4287011"/>
              <a:ext cx="2214880" cy="2428240"/>
            </a:xfrm>
            <a:custGeom>
              <a:avLst/>
              <a:gdLst/>
              <a:ahLst/>
              <a:cxnLst/>
              <a:rect l="l" t="t" r="r" b="b"/>
              <a:pathLst>
                <a:path w="2214879" h="2428240">
                  <a:moveTo>
                    <a:pt x="1845310" y="0"/>
                  </a:moveTo>
                  <a:lnTo>
                    <a:pt x="369062" y="0"/>
                  </a:lnTo>
                  <a:lnTo>
                    <a:pt x="322766" y="2875"/>
                  </a:lnTo>
                  <a:lnTo>
                    <a:pt x="278186" y="11271"/>
                  </a:lnTo>
                  <a:lnTo>
                    <a:pt x="235669" y="24841"/>
                  </a:lnTo>
                  <a:lnTo>
                    <a:pt x="195560" y="43239"/>
                  </a:lnTo>
                  <a:lnTo>
                    <a:pt x="158205" y="66121"/>
                  </a:lnTo>
                  <a:lnTo>
                    <a:pt x="123950" y="93140"/>
                  </a:lnTo>
                  <a:lnTo>
                    <a:pt x="93140" y="123950"/>
                  </a:lnTo>
                  <a:lnTo>
                    <a:pt x="66121" y="158205"/>
                  </a:lnTo>
                  <a:lnTo>
                    <a:pt x="43239" y="195560"/>
                  </a:lnTo>
                  <a:lnTo>
                    <a:pt x="24841" y="235669"/>
                  </a:lnTo>
                  <a:lnTo>
                    <a:pt x="11271" y="278186"/>
                  </a:lnTo>
                  <a:lnTo>
                    <a:pt x="2875" y="322766"/>
                  </a:lnTo>
                  <a:lnTo>
                    <a:pt x="0" y="369062"/>
                  </a:lnTo>
                  <a:lnTo>
                    <a:pt x="0" y="2058657"/>
                  </a:lnTo>
                  <a:lnTo>
                    <a:pt x="2875" y="2104953"/>
                  </a:lnTo>
                  <a:lnTo>
                    <a:pt x="11271" y="2149533"/>
                  </a:lnTo>
                  <a:lnTo>
                    <a:pt x="24841" y="2192051"/>
                  </a:lnTo>
                  <a:lnTo>
                    <a:pt x="43239" y="2232161"/>
                  </a:lnTo>
                  <a:lnTo>
                    <a:pt x="66121" y="2269517"/>
                  </a:lnTo>
                  <a:lnTo>
                    <a:pt x="93140" y="2303774"/>
                  </a:lnTo>
                  <a:lnTo>
                    <a:pt x="123950" y="2334586"/>
                  </a:lnTo>
                  <a:lnTo>
                    <a:pt x="158205" y="2361606"/>
                  </a:lnTo>
                  <a:lnTo>
                    <a:pt x="195560" y="2384489"/>
                  </a:lnTo>
                  <a:lnTo>
                    <a:pt x="235669" y="2402889"/>
                  </a:lnTo>
                  <a:lnTo>
                    <a:pt x="278186" y="2416460"/>
                  </a:lnTo>
                  <a:lnTo>
                    <a:pt x="322766" y="2424856"/>
                  </a:lnTo>
                  <a:lnTo>
                    <a:pt x="369062" y="2427732"/>
                  </a:lnTo>
                  <a:lnTo>
                    <a:pt x="1845310" y="2427732"/>
                  </a:lnTo>
                  <a:lnTo>
                    <a:pt x="1891605" y="2424856"/>
                  </a:lnTo>
                  <a:lnTo>
                    <a:pt x="1936185" y="2416460"/>
                  </a:lnTo>
                  <a:lnTo>
                    <a:pt x="1978702" y="2402889"/>
                  </a:lnTo>
                  <a:lnTo>
                    <a:pt x="2018811" y="2384489"/>
                  </a:lnTo>
                  <a:lnTo>
                    <a:pt x="2056166" y="2361606"/>
                  </a:lnTo>
                  <a:lnTo>
                    <a:pt x="2090421" y="2334586"/>
                  </a:lnTo>
                  <a:lnTo>
                    <a:pt x="2121231" y="2303774"/>
                  </a:lnTo>
                  <a:lnTo>
                    <a:pt x="2148250" y="2269517"/>
                  </a:lnTo>
                  <a:lnTo>
                    <a:pt x="2171132" y="2232161"/>
                  </a:lnTo>
                  <a:lnTo>
                    <a:pt x="2189530" y="2192051"/>
                  </a:lnTo>
                  <a:lnTo>
                    <a:pt x="2203100" y="2149533"/>
                  </a:lnTo>
                  <a:lnTo>
                    <a:pt x="2211496" y="2104953"/>
                  </a:lnTo>
                  <a:lnTo>
                    <a:pt x="2214371" y="2058657"/>
                  </a:lnTo>
                  <a:lnTo>
                    <a:pt x="2214371" y="369062"/>
                  </a:lnTo>
                  <a:lnTo>
                    <a:pt x="2211496" y="322766"/>
                  </a:lnTo>
                  <a:lnTo>
                    <a:pt x="2203100" y="278186"/>
                  </a:lnTo>
                  <a:lnTo>
                    <a:pt x="2189530" y="235669"/>
                  </a:lnTo>
                  <a:lnTo>
                    <a:pt x="2171132" y="195560"/>
                  </a:lnTo>
                  <a:lnTo>
                    <a:pt x="2148250" y="158205"/>
                  </a:lnTo>
                  <a:lnTo>
                    <a:pt x="2121231" y="123950"/>
                  </a:lnTo>
                  <a:lnTo>
                    <a:pt x="2090421" y="93140"/>
                  </a:lnTo>
                  <a:lnTo>
                    <a:pt x="2056166" y="66121"/>
                  </a:lnTo>
                  <a:lnTo>
                    <a:pt x="2018811" y="43239"/>
                  </a:lnTo>
                  <a:lnTo>
                    <a:pt x="1978702" y="24841"/>
                  </a:lnTo>
                  <a:lnTo>
                    <a:pt x="1936185" y="11271"/>
                  </a:lnTo>
                  <a:lnTo>
                    <a:pt x="1891605" y="2875"/>
                  </a:lnTo>
                  <a:lnTo>
                    <a:pt x="1845310" y="0"/>
                  </a:lnTo>
                  <a:close/>
                </a:path>
              </a:pathLst>
            </a:custGeom>
            <a:solidFill>
              <a:srgbClr val="8F29E2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86884" y="4287011"/>
              <a:ext cx="2214880" cy="2428240"/>
            </a:xfrm>
            <a:custGeom>
              <a:avLst/>
              <a:gdLst/>
              <a:ahLst/>
              <a:cxnLst/>
              <a:rect l="l" t="t" r="r" b="b"/>
              <a:pathLst>
                <a:path w="2214879" h="2428240">
                  <a:moveTo>
                    <a:pt x="0" y="369062"/>
                  </a:moveTo>
                  <a:lnTo>
                    <a:pt x="2875" y="322766"/>
                  </a:lnTo>
                  <a:lnTo>
                    <a:pt x="11271" y="278186"/>
                  </a:lnTo>
                  <a:lnTo>
                    <a:pt x="24841" y="235669"/>
                  </a:lnTo>
                  <a:lnTo>
                    <a:pt x="43239" y="195560"/>
                  </a:lnTo>
                  <a:lnTo>
                    <a:pt x="66121" y="158205"/>
                  </a:lnTo>
                  <a:lnTo>
                    <a:pt x="93140" y="123950"/>
                  </a:lnTo>
                  <a:lnTo>
                    <a:pt x="123950" y="93140"/>
                  </a:lnTo>
                  <a:lnTo>
                    <a:pt x="158205" y="66121"/>
                  </a:lnTo>
                  <a:lnTo>
                    <a:pt x="195560" y="43239"/>
                  </a:lnTo>
                  <a:lnTo>
                    <a:pt x="235669" y="24841"/>
                  </a:lnTo>
                  <a:lnTo>
                    <a:pt x="278186" y="11271"/>
                  </a:lnTo>
                  <a:lnTo>
                    <a:pt x="322766" y="2875"/>
                  </a:lnTo>
                  <a:lnTo>
                    <a:pt x="369062" y="0"/>
                  </a:lnTo>
                  <a:lnTo>
                    <a:pt x="1845310" y="0"/>
                  </a:lnTo>
                  <a:lnTo>
                    <a:pt x="1891605" y="2875"/>
                  </a:lnTo>
                  <a:lnTo>
                    <a:pt x="1936185" y="11271"/>
                  </a:lnTo>
                  <a:lnTo>
                    <a:pt x="1978702" y="24841"/>
                  </a:lnTo>
                  <a:lnTo>
                    <a:pt x="2018811" y="43239"/>
                  </a:lnTo>
                  <a:lnTo>
                    <a:pt x="2056166" y="66121"/>
                  </a:lnTo>
                  <a:lnTo>
                    <a:pt x="2090421" y="93140"/>
                  </a:lnTo>
                  <a:lnTo>
                    <a:pt x="2121231" y="123950"/>
                  </a:lnTo>
                  <a:lnTo>
                    <a:pt x="2148250" y="158205"/>
                  </a:lnTo>
                  <a:lnTo>
                    <a:pt x="2171132" y="195560"/>
                  </a:lnTo>
                  <a:lnTo>
                    <a:pt x="2189530" y="235669"/>
                  </a:lnTo>
                  <a:lnTo>
                    <a:pt x="2203100" y="278186"/>
                  </a:lnTo>
                  <a:lnTo>
                    <a:pt x="2211496" y="322766"/>
                  </a:lnTo>
                  <a:lnTo>
                    <a:pt x="2214371" y="369062"/>
                  </a:lnTo>
                  <a:lnTo>
                    <a:pt x="2214371" y="2058657"/>
                  </a:lnTo>
                  <a:lnTo>
                    <a:pt x="2211496" y="2104953"/>
                  </a:lnTo>
                  <a:lnTo>
                    <a:pt x="2203100" y="2149533"/>
                  </a:lnTo>
                  <a:lnTo>
                    <a:pt x="2189530" y="2192051"/>
                  </a:lnTo>
                  <a:lnTo>
                    <a:pt x="2171132" y="2232161"/>
                  </a:lnTo>
                  <a:lnTo>
                    <a:pt x="2148250" y="2269517"/>
                  </a:lnTo>
                  <a:lnTo>
                    <a:pt x="2121231" y="2303774"/>
                  </a:lnTo>
                  <a:lnTo>
                    <a:pt x="2090421" y="2334586"/>
                  </a:lnTo>
                  <a:lnTo>
                    <a:pt x="2056166" y="2361606"/>
                  </a:lnTo>
                  <a:lnTo>
                    <a:pt x="2018811" y="2384489"/>
                  </a:lnTo>
                  <a:lnTo>
                    <a:pt x="1978702" y="2402889"/>
                  </a:lnTo>
                  <a:lnTo>
                    <a:pt x="1936185" y="2416460"/>
                  </a:lnTo>
                  <a:lnTo>
                    <a:pt x="1891605" y="2424856"/>
                  </a:lnTo>
                  <a:lnTo>
                    <a:pt x="1845310" y="2427732"/>
                  </a:lnTo>
                  <a:lnTo>
                    <a:pt x="369062" y="2427732"/>
                  </a:lnTo>
                  <a:lnTo>
                    <a:pt x="322766" y="2424856"/>
                  </a:lnTo>
                  <a:lnTo>
                    <a:pt x="278186" y="2416460"/>
                  </a:lnTo>
                  <a:lnTo>
                    <a:pt x="235669" y="2402889"/>
                  </a:lnTo>
                  <a:lnTo>
                    <a:pt x="195560" y="2384489"/>
                  </a:lnTo>
                  <a:lnTo>
                    <a:pt x="158205" y="2361606"/>
                  </a:lnTo>
                  <a:lnTo>
                    <a:pt x="123950" y="2334586"/>
                  </a:lnTo>
                  <a:lnTo>
                    <a:pt x="93140" y="2303774"/>
                  </a:lnTo>
                  <a:lnTo>
                    <a:pt x="66121" y="2269517"/>
                  </a:lnTo>
                  <a:lnTo>
                    <a:pt x="43239" y="2232161"/>
                  </a:lnTo>
                  <a:lnTo>
                    <a:pt x="24841" y="2192051"/>
                  </a:lnTo>
                  <a:lnTo>
                    <a:pt x="11271" y="2149533"/>
                  </a:lnTo>
                  <a:lnTo>
                    <a:pt x="2875" y="2104953"/>
                  </a:lnTo>
                  <a:lnTo>
                    <a:pt x="0" y="2058657"/>
                  </a:lnTo>
                  <a:lnTo>
                    <a:pt x="0" y="369062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096383" y="4522977"/>
            <a:ext cx="159385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359410" indent="6985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Прогнозе </a:t>
            </a:r>
            <a:r>
              <a:rPr sz="1400" dirty="0">
                <a:latin typeface="Times New Roman"/>
                <a:cs typeface="Times New Roman"/>
              </a:rPr>
              <a:t> 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ци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192405" marR="18288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э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ми</a:t>
            </a:r>
            <a:r>
              <a:rPr sz="1400" spc="-10" dirty="0">
                <a:latin typeface="Times New Roman"/>
                <a:cs typeface="Times New Roman"/>
              </a:rPr>
              <a:t>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 развития</a:t>
            </a:r>
            <a:endParaRPr sz="1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Песчановского</a:t>
            </a:r>
            <a:endParaRPr sz="14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400" spc="-15" dirty="0">
                <a:latin typeface="Times New Roman"/>
                <a:cs typeface="Times New Roman"/>
              </a:rPr>
              <a:t>сельского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поселения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Бахчисарайского</a:t>
            </a:r>
            <a:endParaRPr sz="1400">
              <a:latin typeface="Times New Roman"/>
              <a:cs typeface="Times New Roman"/>
            </a:endParaRPr>
          </a:p>
          <a:p>
            <a:pPr marL="43180" marR="36195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района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Республики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Крым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993635" y="4279391"/>
            <a:ext cx="2158365" cy="2371725"/>
            <a:chOff x="6993635" y="4279391"/>
            <a:chExt cx="2158365" cy="2371725"/>
          </a:xfrm>
        </p:grpSpPr>
        <p:sp>
          <p:nvSpPr>
            <p:cNvPr id="28" name="object 28"/>
            <p:cNvSpPr/>
            <p:nvPr/>
          </p:nvSpPr>
          <p:spPr>
            <a:xfrm>
              <a:off x="7001255" y="4287011"/>
              <a:ext cx="2143125" cy="2356485"/>
            </a:xfrm>
            <a:custGeom>
              <a:avLst/>
              <a:gdLst/>
              <a:ahLst/>
              <a:cxnLst/>
              <a:rect l="l" t="t" r="r" b="b"/>
              <a:pathLst>
                <a:path w="2143125" h="2356484">
                  <a:moveTo>
                    <a:pt x="1785620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998967"/>
                  </a:lnTo>
                  <a:lnTo>
                    <a:pt x="3260" y="2047429"/>
                  </a:lnTo>
                  <a:lnTo>
                    <a:pt x="12757" y="2093909"/>
                  </a:lnTo>
                  <a:lnTo>
                    <a:pt x="28065" y="2137982"/>
                  </a:lnTo>
                  <a:lnTo>
                    <a:pt x="48758" y="2179222"/>
                  </a:lnTo>
                  <a:lnTo>
                    <a:pt x="74412" y="2217203"/>
                  </a:lnTo>
                  <a:lnTo>
                    <a:pt x="104600" y="2251502"/>
                  </a:lnTo>
                  <a:lnTo>
                    <a:pt x="138897" y="2281690"/>
                  </a:lnTo>
                  <a:lnTo>
                    <a:pt x="176878" y="2307344"/>
                  </a:lnTo>
                  <a:lnTo>
                    <a:pt x="218116" y="2328038"/>
                  </a:lnTo>
                  <a:lnTo>
                    <a:pt x="262187" y="2343346"/>
                  </a:lnTo>
                  <a:lnTo>
                    <a:pt x="308665" y="2352843"/>
                  </a:lnTo>
                  <a:lnTo>
                    <a:pt x="357124" y="2356104"/>
                  </a:lnTo>
                  <a:lnTo>
                    <a:pt x="1785620" y="2356104"/>
                  </a:lnTo>
                  <a:lnTo>
                    <a:pt x="1834078" y="2352843"/>
                  </a:lnTo>
                  <a:lnTo>
                    <a:pt x="1880556" y="2343346"/>
                  </a:lnTo>
                  <a:lnTo>
                    <a:pt x="1924627" y="2328038"/>
                  </a:lnTo>
                  <a:lnTo>
                    <a:pt x="1965865" y="2307344"/>
                  </a:lnTo>
                  <a:lnTo>
                    <a:pt x="2003846" y="2281690"/>
                  </a:lnTo>
                  <a:lnTo>
                    <a:pt x="2038143" y="2251502"/>
                  </a:lnTo>
                  <a:lnTo>
                    <a:pt x="2068331" y="2217203"/>
                  </a:lnTo>
                  <a:lnTo>
                    <a:pt x="2093985" y="2179222"/>
                  </a:lnTo>
                  <a:lnTo>
                    <a:pt x="2114678" y="2137982"/>
                  </a:lnTo>
                  <a:lnTo>
                    <a:pt x="2129986" y="2093909"/>
                  </a:lnTo>
                  <a:lnTo>
                    <a:pt x="2139483" y="2047429"/>
                  </a:lnTo>
                  <a:lnTo>
                    <a:pt x="2142744" y="1998967"/>
                  </a:lnTo>
                  <a:lnTo>
                    <a:pt x="2142744" y="357124"/>
                  </a:lnTo>
                  <a:lnTo>
                    <a:pt x="2139483" y="308665"/>
                  </a:lnTo>
                  <a:lnTo>
                    <a:pt x="2129986" y="262187"/>
                  </a:lnTo>
                  <a:lnTo>
                    <a:pt x="2114678" y="218116"/>
                  </a:lnTo>
                  <a:lnTo>
                    <a:pt x="2093985" y="176878"/>
                  </a:lnTo>
                  <a:lnTo>
                    <a:pt x="2068331" y="138897"/>
                  </a:lnTo>
                  <a:lnTo>
                    <a:pt x="2038143" y="104600"/>
                  </a:lnTo>
                  <a:lnTo>
                    <a:pt x="2003846" y="74412"/>
                  </a:lnTo>
                  <a:lnTo>
                    <a:pt x="1965865" y="48758"/>
                  </a:lnTo>
                  <a:lnTo>
                    <a:pt x="1924627" y="28065"/>
                  </a:lnTo>
                  <a:lnTo>
                    <a:pt x="1880556" y="12757"/>
                  </a:lnTo>
                  <a:lnTo>
                    <a:pt x="1834078" y="3260"/>
                  </a:lnTo>
                  <a:lnTo>
                    <a:pt x="1785620" y="0"/>
                  </a:lnTo>
                  <a:close/>
                </a:path>
              </a:pathLst>
            </a:custGeom>
            <a:solidFill>
              <a:srgbClr val="8F1EED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01255" y="4287011"/>
              <a:ext cx="2143125" cy="2356485"/>
            </a:xfrm>
            <a:custGeom>
              <a:avLst/>
              <a:gdLst/>
              <a:ahLst/>
              <a:cxnLst/>
              <a:rect l="l" t="t" r="r" b="b"/>
              <a:pathLst>
                <a:path w="2143125" h="2356484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85620" y="0"/>
                  </a:lnTo>
                  <a:lnTo>
                    <a:pt x="1834078" y="3260"/>
                  </a:lnTo>
                  <a:lnTo>
                    <a:pt x="1880556" y="12757"/>
                  </a:lnTo>
                  <a:lnTo>
                    <a:pt x="1924627" y="28065"/>
                  </a:lnTo>
                  <a:lnTo>
                    <a:pt x="1965865" y="48758"/>
                  </a:lnTo>
                  <a:lnTo>
                    <a:pt x="2003846" y="74412"/>
                  </a:lnTo>
                  <a:lnTo>
                    <a:pt x="2038143" y="104600"/>
                  </a:lnTo>
                  <a:lnTo>
                    <a:pt x="2068331" y="138897"/>
                  </a:lnTo>
                  <a:lnTo>
                    <a:pt x="2093985" y="176878"/>
                  </a:lnTo>
                  <a:lnTo>
                    <a:pt x="2114678" y="218116"/>
                  </a:lnTo>
                  <a:lnTo>
                    <a:pt x="2129986" y="262187"/>
                  </a:lnTo>
                  <a:lnTo>
                    <a:pt x="2139483" y="308665"/>
                  </a:lnTo>
                  <a:lnTo>
                    <a:pt x="2142744" y="357124"/>
                  </a:lnTo>
                  <a:lnTo>
                    <a:pt x="2142744" y="1998967"/>
                  </a:lnTo>
                  <a:lnTo>
                    <a:pt x="2139483" y="2047429"/>
                  </a:lnTo>
                  <a:lnTo>
                    <a:pt x="2129986" y="2093909"/>
                  </a:lnTo>
                  <a:lnTo>
                    <a:pt x="2114678" y="2137982"/>
                  </a:lnTo>
                  <a:lnTo>
                    <a:pt x="2093985" y="2179222"/>
                  </a:lnTo>
                  <a:lnTo>
                    <a:pt x="2068331" y="2217203"/>
                  </a:lnTo>
                  <a:lnTo>
                    <a:pt x="2038143" y="2251502"/>
                  </a:lnTo>
                  <a:lnTo>
                    <a:pt x="2003846" y="2281690"/>
                  </a:lnTo>
                  <a:lnTo>
                    <a:pt x="1965865" y="2307344"/>
                  </a:lnTo>
                  <a:lnTo>
                    <a:pt x="1924627" y="2328038"/>
                  </a:lnTo>
                  <a:lnTo>
                    <a:pt x="1880556" y="2343346"/>
                  </a:lnTo>
                  <a:lnTo>
                    <a:pt x="1834078" y="2352843"/>
                  </a:lnTo>
                  <a:lnTo>
                    <a:pt x="1785620" y="2356104"/>
                  </a:lnTo>
                  <a:lnTo>
                    <a:pt x="357124" y="2356104"/>
                  </a:lnTo>
                  <a:lnTo>
                    <a:pt x="308665" y="2352843"/>
                  </a:lnTo>
                  <a:lnTo>
                    <a:pt x="262187" y="2343346"/>
                  </a:lnTo>
                  <a:lnTo>
                    <a:pt x="218116" y="2328038"/>
                  </a:lnTo>
                  <a:lnTo>
                    <a:pt x="176878" y="2307344"/>
                  </a:lnTo>
                  <a:lnTo>
                    <a:pt x="138897" y="2281690"/>
                  </a:lnTo>
                  <a:lnTo>
                    <a:pt x="104600" y="2251502"/>
                  </a:lnTo>
                  <a:lnTo>
                    <a:pt x="74412" y="2217203"/>
                  </a:lnTo>
                  <a:lnTo>
                    <a:pt x="48758" y="2179222"/>
                  </a:lnTo>
                  <a:lnTo>
                    <a:pt x="28065" y="2137982"/>
                  </a:lnTo>
                  <a:lnTo>
                    <a:pt x="12757" y="2093909"/>
                  </a:lnTo>
                  <a:lnTo>
                    <a:pt x="3260" y="2047429"/>
                  </a:lnTo>
                  <a:lnTo>
                    <a:pt x="0" y="1998967"/>
                  </a:lnTo>
                  <a:lnTo>
                    <a:pt x="0" y="357124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201661" y="4472178"/>
            <a:ext cx="174434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139065" algn="ctr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imes New Roman"/>
                <a:cs typeface="Times New Roman"/>
              </a:rPr>
              <a:t>М</a:t>
            </a:r>
            <a:r>
              <a:rPr sz="1600" spc="-15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ници</a:t>
            </a:r>
            <a:r>
              <a:rPr sz="1600" dirty="0">
                <a:latin typeface="Times New Roman"/>
                <a:cs typeface="Times New Roman"/>
              </a:rPr>
              <a:t>п</a:t>
            </a:r>
            <a:r>
              <a:rPr sz="1600" spc="15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ль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ых  программах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Песчановского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сельского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поселения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Бахчисарайского</a:t>
            </a:r>
            <a:endParaRPr sz="1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района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Республики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Крым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78763" y="3777996"/>
            <a:ext cx="372110" cy="516890"/>
            <a:chOff x="778763" y="3777996"/>
            <a:chExt cx="372110" cy="516890"/>
          </a:xfrm>
        </p:grpSpPr>
        <p:sp>
          <p:nvSpPr>
            <p:cNvPr id="32" name="object 32"/>
            <p:cNvSpPr/>
            <p:nvPr/>
          </p:nvSpPr>
          <p:spPr>
            <a:xfrm>
              <a:off x="786383" y="3785616"/>
              <a:ext cx="356870" cy="501650"/>
            </a:xfrm>
            <a:custGeom>
              <a:avLst/>
              <a:gdLst/>
              <a:ahLst/>
              <a:cxnLst/>
              <a:rect l="l" t="t" r="r" b="b"/>
              <a:pathLst>
                <a:path w="356869" h="501650">
                  <a:moveTo>
                    <a:pt x="267462" y="0"/>
                  </a:moveTo>
                  <a:lnTo>
                    <a:pt x="89153" y="0"/>
                  </a:lnTo>
                  <a:lnTo>
                    <a:pt x="89153" y="323087"/>
                  </a:lnTo>
                  <a:lnTo>
                    <a:pt x="0" y="323087"/>
                  </a:lnTo>
                  <a:lnTo>
                    <a:pt x="178307" y="501395"/>
                  </a:lnTo>
                  <a:lnTo>
                    <a:pt x="356616" y="323087"/>
                  </a:lnTo>
                  <a:lnTo>
                    <a:pt x="267462" y="323087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86383" y="3785616"/>
              <a:ext cx="356870" cy="501650"/>
            </a:xfrm>
            <a:custGeom>
              <a:avLst/>
              <a:gdLst/>
              <a:ahLst/>
              <a:cxnLst/>
              <a:rect l="l" t="t" r="r" b="b"/>
              <a:pathLst>
                <a:path w="356869" h="501650">
                  <a:moveTo>
                    <a:pt x="0" y="323087"/>
                  </a:moveTo>
                  <a:lnTo>
                    <a:pt x="89153" y="323087"/>
                  </a:lnTo>
                  <a:lnTo>
                    <a:pt x="89153" y="0"/>
                  </a:lnTo>
                  <a:lnTo>
                    <a:pt x="267462" y="0"/>
                  </a:lnTo>
                  <a:lnTo>
                    <a:pt x="267462" y="323087"/>
                  </a:lnTo>
                  <a:lnTo>
                    <a:pt x="356616" y="323087"/>
                  </a:lnTo>
                  <a:lnTo>
                    <a:pt x="178307" y="501395"/>
                  </a:lnTo>
                  <a:lnTo>
                    <a:pt x="0" y="323087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064764" y="3777996"/>
            <a:ext cx="372110" cy="516890"/>
            <a:chOff x="3064764" y="3777996"/>
            <a:chExt cx="372110" cy="516890"/>
          </a:xfrm>
        </p:grpSpPr>
        <p:sp>
          <p:nvSpPr>
            <p:cNvPr id="35" name="object 35"/>
            <p:cNvSpPr/>
            <p:nvPr/>
          </p:nvSpPr>
          <p:spPr>
            <a:xfrm>
              <a:off x="3072384" y="3785616"/>
              <a:ext cx="356870" cy="501650"/>
            </a:xfrm>
            <a:custGeom>
              <a:avLst/>
              <a:gdLst/>
              <a:ahLst/>
              <a:cxnLst/>
              <a:rect l="l" t="t" r="r" b="b"/>
              <a:pathLst>
                <a:path w="356870" h="501650">
                  <a:moveTo>
                    <a:pt x="267462" y="0"/>
                  </a:moveTo>
                  <a:lnTo>
                    <a:pt x="89154" y="0"/>
                  </a:lnTo>
                  <a:lnTo>
                    <a:pt x="89154" y="323087"/>
                  </a:lnTo>
                  <a:lnTo>
                    <a:pt x="0" y="323087"/>
                  </a:lnTo>
                  <a:lnTo>
                    <a:pt x="178308" y="501395"/>
                  </a:lnTo>
                  <a:lnTo>
                    <a:pt x="356616" y="323087"/>
                  </a:lnTo>
                  <a:lnTo>
                    <a:pt x="267462" y="323087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72384" y="3785616"/>
              <a:ext cx="356870" cy="501650"/>
            </a:xfrm>
            <a:custGeom>
              <a:avLst/>
              <a:gdLst/>
              <a:ahLst/>
              <a:cxnLst/>
              <a:rect l="l" t="t" r="r" b="b"/>
              <a:pathLst>
                <a:path w="356870" h="501650">
                  <a:moveTo>
                    <a:pt x="0" y="323087"/>
                  </a:moveTo>
                  <a:lnTo>
                    <a:pt x="89154" y="323087"/>
                  </a:lnTo>
                  <a:lnTo>
                    <a:pt x="89154" y="0"/>
                  </a:lnTo>
                  <a:lnTo>
                    <a:pt x="267462" y="0"/>
                  </a:lnTo>
                  <a:lnTo>
                    <a:pt x="267462" y="323087"/>
                  </a:lnTo>
                  <a:lnTo>
                    <a:pt x="356616" y="323087"/>
                  </a:lnTo>
                  <a:lnTo>
                    <a:pt x="178308" y="501395"/>
                  </a:lnTo>
                  <a:lnTo>
                    <a:pt x="0" y="323087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707379" y="3777996"/>
            <a:ext cx="2372995" cy="516890"/>
            <a:chOff x="5707379" y="3777996"/>
            <a:chExt cx="2372995" cy="516890"/>
          </a:xfrm>
        </p:grpSpPr>
        <p:sp>
          <p:nvSpPr>
            <p:cNvPr id="38" name="object 38"/>
            <p:cNvSpPr/>
            <p:nvPr/>
          </p:nvSpPr>
          <p:spPr>
            <a:xfrm>
              <a:off x="5714999" y="3785616"/>
              <a:ext cx="356870" cy="501650"/>
            </a:xfrm>
            <a:custGeom>
              <a:avLst/>
              <a:gdLst/>
              <a:ahLst/>
              <a:cxnLst/>
              <a:rect l="l" t="t" r="r" b="b"/>
              <a:pathLst>
                <a:path w="356870" h="501650">
                  <a:moveTo>
                    <a:pt x="267462" y="0"/>
                  </a:moveTo>
                  <a:lnTo>
                    <a:pt x="89153" y="0"/>
                  </a:lnTo>
                  <a:lnTo>
                    <a:pt x="89153" y="323087"/>
                  </a:lnTo>
                  <a:lnTo>
                    <a:pt x="0" y="323087"/>
                  </a:lnTo>
                  <a:lnTo>
                    <a:pt x="178308" y="501395"/>
                  </a:lnTo>
                  <a:lnTo>
                    <a:pt x="356615" y="323087"/>
                  </a:lnTo>
                  <a:lnTo>
                    <a:pt x="267462" y="323087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4999" y="3785616"/>
              <a:ext cx="356870" cy="501650"/>
            </a:xfrm>
            <a:custGeom>
              <a:avLst/>
              <a:gdLst/>
              <a:ahLst/>
              <a:cxnLst/>
              <a:rect l="l" t="t" r="r" b="b"/>
              <a:pathLst>
                <a:path w="356870" h="501650">
                  <a:moveTo>
                    <a:pt x="0" y="323087"/>
                  </a:moveTo>
                  <a:lnTo>
                    <a:pt x="89153" y="323087"/>
                  </a:lnTo>
                  <a:lnTo>
                    <a:pt x="89153" y="0"/>
                  </a:lnTo>
                  <a:lnTo>
                    <a:pt x="267462" y="0"/>
                  </a:lnTo>
                  <a:lnTo>
                    <a:pt x="267462" y="323087"/>
                  </a:lnTo>
                  <a:lnTo>
                    <a:pt x="356615" y="323087"/>
                  </a:lnTo>
                  <a:lnTo>
                    <a:pt x="178308" y="501395"/>
                  </a:lnTo>
                  <a:lnTo>
                    <a:pt x="0" y="323087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716011" y="3785616"/>
              <a:ext cx="356870" cy="501650"/>
            </a:xfrm>
            <a:custGeom>
              <a:avLst/>
              <a:gdLst/>
              <a:ahLst/>
              <a:cxnLst/>
              <a:rect l="l" t="t" r="r" b="b"/>
              <a:pathLst>
                <a:path w="356870" h="501650">
                  <a:moveTo>
                    <a:pt x="267462" y="0"/>
                  </a:moveTo>
                  <a:lnTo>
                    <a:pt x="89154" y="0"/>
                  </a:lnTo>
                  <a:lnTo>
                    <a:pt x="89154" y="323087"/>
                  </a:lnTo>
                  <a:lnTo>
                    <a:pt x="0" y="323087"/>
                  </a:lnTo>
                  <a:lnTo>
                    <a:pt x="178308" y="501395"/>
                  </a:lnTo>
                  <a:lnTo>
                    <a:pt x="356616" y="323087"/>
                  </a:lnTo>
                  <a:lnTo>
                    <a:pt x="267462" y="323087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716011" y="3785616"/>
              <a:ext cx="356870" cy="501650"/>
            </a:xfrm>
            <a:custGeom>
              <a:avLst/>
              <a:gdLst/>
              <a:ahLst/>
              <a:cxnLst/>
              <a:rect l="l" t="t" r="r" b="b"/>
              <a:pathLst>
                <a:path w="356870" h="501650">
                  <a:moveTo>
                    <a:pt x="0" y="323087"/>
                  </a:moveTo>
                  <a:lnTo>
                    <a:pt x="89154" y="323087"/>
                  </a:lnTo>
                  <a:lnTo>
                    <a:pt x="89154" y="0"/>
                  </a:lnTo>
                  <a:lnTo>
                    <a:pt x="267462" y="0"/>
                  </a:lnTo>
                  <a:lnTo>
                    <a:pt x="267462" y="323087"/>
                  </a:lnTo>
                  <a:lnTo>
                    <a:pt x="356616" y="323087"/>
                  </a:lnTo>
                  <a:lnTo>
                    <a:pt x="178308" y="501395"/>
                  </a:lnTo>
                  <a:lnTo>
                    <a:pt x="0" y="323087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80415" y="826769"/>
            <a:ext cx="3302000" cy="2261870"/>
            <a:chOff x="280415" y="826769"/>
            <a:chExt cx="3302000" cy="2261870"/>
          </a:xfrm>
        </p:grpSpPr>
        <p:sp>
          <p:nvSpPr>
            <p:cNvPr id="4" name="object 4"/>
            <p:cNvSpPr/>
            <p:nvPr/>
          </p:nvSpPr>
          <p:spPr>
            <a:xfrm>
              <a:off x="572261" y="826769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914400">
                  <a:moveTo>
                    <a:pt x="0" y="91440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415" y="1429511"/>
              <a:ext cx="3301746" cy="16588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69314" y="110997"/>
            <a:ext cx="7202170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75"/>
              </a:lnSpc>
              <a:spcBef>
                <a:spcPts val="100"/>
              </a:spcBef>
            </a:pPr>
            <a:r>
              <a:rPr sz="3600" spc="85" dirty="0">
                <a:solidFill>
                  <a:srgbClr val="0C0C0C"/>
                </a:solidFill>
              </a:rPr>
              <a:t>ОСНОВНЫЕ</a:t>
            </a:r>
            <a:r>
              <a:rPr sz="3600" spc="165" dirty="0">
                <a:solidFill>
                  <a:srgbClr val="0C0C0C"/>
                </a:solidFill>
              </a:rPr>
              <a:t> </a:t>
            </a:r>
            <a:r>
              <a:rPr sz="3600" spc="50" dirty="0">
                <a:solidFill>
                  <a:srgbClr val="0C0C0C"/>
                </a:solidFill>
              </a:rPr>
              <a:t>ХАРАКТЕРИСТИКИ</a:t>
            </a:r>
            <a:endParaRPr sz="3600" dirty="0"/>
          </a:p>
          <a:p>
            <a:pPr marR="401955" algn="ctr">
              <a:lnSpc>
                <a:spcPts val="3875"/>
              </a:lnSpc>
            </a:pPr>
            <a:r>
              <a:rPr sz="3600" spc="10" dirty="0">
                <a:solidFill>
                  <a:srgbClr val="0C0C0C"/>
                </a:solidFill>
              </a:rPr>
              <a:t>БЮДЖЕТА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1278127" y="1997201"/>
            <a:ext cx="1310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 smtClean="0">
                <a:latin typeface="Times New Roman"/>
                <a:cs typeface="Times New Roman"/>
              </a:rPr>
              <a:t>202</a:t>
            </a:r>
            <a:r>
              <a:rPr lang="ru-RU" sz="2800" spc="-5" dirty="0" smtClean="0">
                <a:latin typeface="Times New Roman"/>
                <a:cs typeface="Times New Roman"/>
              </a:rPr>
              <a:t>2</a:t>
            </a:r>
            <a:r>
              <a:rPr sz="2800" spc="-75" dirty="0" smtClean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год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8615" y="5143500"/>
            <a:ext cx="3715512" cy="14996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928615" y="5143500"/>
            <a:ext cx="3716020" cy="1133644"/>
          </a:xfrm>
          <a:prstGeom prst="rect">
            <a:avLst/>
          </a:prstGeom>
          <a:ln w="9144">
            <a:solidFill>
              <a:srgbClr val="26CDD7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448945" indent="-107950">
              <a:lnSpc>
                <a:spcPct val="100000"/>
              </a:lnSpc>
              <a:buSzPct val="95833"/>
              <a:buChar char="•"/>
              <a:tabLst>
                <a:tab pos="449580" algn="l"/>
              </a:tabLst>
            </a:pPr>
            <a:r>
              <a:rPr sz="2400" spc="-45" dirty="0" err="1">
                <a:latin typeface="Times New Roman"/>
                <a:cs typeface="Times New Roman"/>
              </a:rPr>
              <a:t>Доходы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-</a:t>
            </a:r>
            <a:r>
              <a:rPr lang="ru-RU" sz="2400" dirty="0" smtClean="0">
                <a:latin typeface="Times New Roman"/>
                <a:cs typeface="Times New Roman"/>
              </a:rPr>
              <a:t>23 855 475,00</a:t>
            </a:r>
            <a:endParaRPr sz="2400" dirty="0">
              <a:latin typeface="Times New Roman"/>
              <a:cs typeface="Times New Roman"/>
            </a:endParaRPr>
          </a:p>
          <a:p>
            <a:pPr marL="407670" indent="-107950">
              <a:lnSpc>
                <a:spcPct val="100000"/>
              </a:lnSpc>
              <a:buSzPct val="95833"/>
              <a:buChar char="•"/>
              <a:tabLst>
                <a:tab pos="408305" algn="l"/>
              </a:tabLst>
            </a:pPr>
            <a:r>
              <a:rPr sz="2400" spc="-30" dirty="0" err="1">
                <a:latin typeface="Times New Roman"/>
                <a:cs typeface="Times New Roman"/>
              </a:rPr>
              <a:t>Расходы</a:t>
            </a:r>
            <a:r>
              <a:rPr sz="2400" spc="-30" dirty="0">
                <a:latin typeface="Times New Roman"/>
                <a:cs typeface="Times New Roman"/>
              </a:rPr>
              <a:t>-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23 855 475,00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28615" y="3357371"/>
            <a:ext cx="3698747" cy="142951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928615" y="3357371"/>
            <a:ext cx="3698875" cy="1095813"/>
          </a:xfrm>
          <a:prstGeom prst="rect">
            <a:avLst/>
          </a:prstGeom>
          <a:ln w="9144">
            <a:solidFill>
              <a:srgbClr val="26CDD7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439420" indent="-107950">
              <a:lnSpc>
                <a:spcPct val="100000"/>
              </a:lnSpc>
              <a:buSzPct val="95833"/>
              <a:buChar char="•"/>
              <a:tabLst>
                <a:tab pos="440055" algn="l"/>
              </a:tabLst>
            </a:pPr>
            <a:r>
              <a:rPr sz="2400" spc="-45" dirty="0" err="1">
                <a:latin typeface="Times New Roman"/>
                <a:cs typeface="Times New Roman"/>
              </a:rPr>
              <a:t>Доходы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-</a:t>
            </a:r>
            <a:r>
              <a:rPr lang="ru-RU" sz="2400" dirty="0" smtClean="0">
                <a:latin typeface="Times New Roman"/>
                <a:cs typeface="Times New Roman"/>
              </a:rPr>
              <a:t> 28 236 755,00</a:t>
            </a:r>
            <a:endParaRPr sz="2400" dirty="0">
              <a:latin typeface="Times New Roman"/>
              <a:cs typeface="Times New Roman"/>
            </a:endParaRPr>
          </a:p>
          <a:p>
            <a:pPr marL="398145" indent="-107950">
              <a:lnSpc>
                <a:spcPct val="100000"/>
              </a:lnSpc>
              <a:buSzPct val="95833"/>
              <a:buChar char="•"/>
              <a:tabLst>
                <a:tab pos="398780" algn="l"/>
              </a:tabLst>
            </a:pPr>
            <a:r>
              <a:rPr sz="2400" spc="-30" dirty="0" err="1">
                <a:latin typeface="Times New Roman"/>
                <a:cs typeface="Times New Roman"/>
              </a:rPr>
              <a:t>Расходы</a:t>
            </a:r>
            <a:r>
              <a:rPr sz="2400" spc="-30" dirty="0">
                <a:latin typeface="Times New Roman"/>
                <a:cs typeface="Times New Roman"/>
              </a:rPr>
              <a:t>-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28 236 755,00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28615" y="1571244"/>
            <a:ext cx="3715512" cy="150113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928615" y="1571244"/>
            <a:ext cx="3716020" cy="1133002"/>
          </a:xfrm>
          <a:prstGeom prst="rect">
            <a:avLst/>
          </a:prstGeom>
          <a:ln w="9144">
            <a:solidFill>
              <a:srgbClr val="26CDD7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448945" indent="-107950">
              <a:lnSpc>
                <a:spcPct val="100000"/>
              </a:lnSpc>
              <a:buSzPct val="95833"/>
              <a:buChar char="•"/>
              <a:tabLst>
                <a:tab pos="449580" algn="l"/>
              </a:tabLst>
            </a:pPr>
            <a:r>
              <a:rPr sz="2400" spc="-45" dirty="0" err="1">
                <a:latin typeface="Times New Roman"/>
                <a:cs typeface="Times New Roman"/>
              </a:rPr>
              <a:t>Доходы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– 21 876 110,00</a:t>
            </a:r>
            <a:endParaRPr sz="2400" dirty="0">
              <a:latin typeface="Times New Roman"/>
              <a:cs typeface="Times New Roman"/>
            </a:endParaRPr>
          </a:p>
          <a:p>
            <a:pPr marL="407670" indent="-107950">
              <a:lnSpc>
                <a:spcPct val="100000"/>
              </a:lnSpc>
              <a:buSzPct val="95833"/>
              <a:buChar char="•"/>
              <a:tabLst>
                <a:tab pos="408305" algn="l"/>
              </a:tabLst>
            </a:pPr>
            <a:r>
              <a:rPr sz="2400" spc="-35" dirty="0" err="1">
                <a:latin typeface="Times New Roman"/>
                <a:cs typeface="Times New Roman"/>
              </a:rPr>
              <a:t>Расходы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-</a:t>
            </a:r>
            <a:r>
              <a:rPr lang="ru-RU" sz="2400" dirty="0" smtClean="0">
                <a:latin typeface="Times New Roman"/>
                <a:cs typeface="Times New Roman"/>
              </a:rPr>
              <a:t> 21 876 110,00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5843" y="3302508"/>
            <a:ext cx="3301746" cy="165887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273555" y="3870452"/>
            <a:ext cx="1310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 smtClean="0">
                <a:latin typeface="Times New Roman"/>
                <a:cs typeface="Times New Roman"/>
              </a:rPr>
              <a:t>202</a:t>
            </a:r>
            <a:r>
              <a:rPr lang="ru-RU" sz="2800" spc="-5" dirty="0" smtClean="0">
                <a:latin typeface="Times New Roman"/>
                <a:cs typeface="Times New Roman"/>
              </a:rPr>
              <a:t>3</a:t>
            </a:r>
            <a:r>
              <a:rPr sz="2800" spc="-75" dirty="0" smtClean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год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5843" y="5088634"/>
            <a:ext cx="3301746" cy="165735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273555" y="5656884"/>
            <a:ext cx="1310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 smtClean="0">
                <a:latin typeface="Times New Roman"/>
                <a:cs typeface="Times New Roman"/>
              </a:rPr>
              <a:t>202</a:t>
            </a:r>
            <a:r>
              <a:rPr lang="ru-RU" sz="2800" spc="-5" dirty="0" smtClean="0">
                <a:latin typeface="Times New Roman"/>
                <a:cs typeface="Times New Roman"/>
              </a:rPr>
              <a:t>4</a:t>
            </a:r>
            <a:r>
              <a:rPr sz="2800" spc="-75" dirty="0" smtClean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год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9513" y="75438"/>
            <a:ext cx="8133487" cy="969496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846455" marR="5080" indent="-834390">
              <a:lnSpc>
                <a:spcPts val="2300"/>
              </a:lnSpc>
              <a:spcBef>
                <a:spcPts val="660"/>
              </a:spcBef>
            </a:pPr>
            <a:r>
              <a:rPr sz="2400" b="1" spc="40" dirty="0">
                <a:latin typeface="Times New Roman"/>
                <a:cs typeface="Times New Roman"/>
              </a:rPr>
              <a:t>СТРУКТУРА</a:t>
            </a:r>
            <a:r>
              <a:rPr sz="2400" b="1" spc="229" dirty="0">
                <a:latin typeface="Times New Roman"/>
                <a:cs typeface="Times New Roman"/>
              </a:rPr>
              <a:t> </a:t>
            </a:r>
            <a:r>
              <a:rPr sz="2400" b="1" spc="20" dirty="0">
                <a:latin typeface="Times New Roman"/>
                <a:cs typeface="Times New Roman"/>
              </a:rPr>
              <a:t>ДОХОДОВ</a:t>
            </a:r>
            <a:r>
              <a:rPr sz="2400" b="1" spc="190" dirty="0">
                <a:latin typeface="Times New Roman"/>
                <a:cs typeface="Times New Roman"/>
              </a:rPr>
              <a:t> </a:t>
            </a:r>
            <a:r>
              <a:rPr sz="2400" b="1" spc="35" dirty="0">
                <a:latin typeface="Times New Roman"/>
                <a:cs typeface="Times New Roman"/>
              </a:rPr>
              <a:t>БЮДЖЕТА</a:t>
            </a:r>
            <a:r>
              <a:rPr sz="2400" b="1" spc="220" dirty="0">
                <a:latin typeface="Times New Roman"/>
                <a:cs typeface="Times New Roman"/>
              </a:rPr>
              <a:t> </a:t>
            </a:r>
            <a:r>
              <a:rPr sz="2400" b="1" spc="50" dirty="0">
                <a:latin typeface="Times New Roman"/>
                <a:cs typeface="Times New Roman"/>
              </a:rPr>
              <a:t>НА</a:t>
            </a:r>
            <a:r>
              <a:rPr sz="2400" b="1" spc="190" dirty="0">
                <a:latin typeface="Times New Roman"/>
                <a:cs typeface="Times New Roman"/>
              </a:rPr>
              <a:t> </a:t>
            </a:r>
            <a:r>
              <a:rPr sz="2400" b="1" spc="70" dirty="0" smtClean="0">
                <a:latin typeface="Times New Roman"/>
                <a:cs typeface="Times New Roman"/>
              </a:rPr>
              <a:t>202</a:t>
            </a:r>
            <a:r>
              <a:rPr lang="ru-RU" sz="2400" b="1" spc="70" dirty="0" smtClean="0">
                <a:latin typeface="Times New Roman"/>
                <a:cs typeface="Times New Roman"/>
              </a:rPr>
              <a:t>2</a:t>
            </a:r>
            <a:r>
              <a:rPr sz="2400" b="1" spc="190" dirty="0" smtClean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ГОД</a:t>
            </a:r>
            <a:r>
              <a:rPr sz="2400" b="1" spc="2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lang="ru-RU" sz="2400" b="1" spc="-585" dirty="0" smtClean="0">
                <a:latin typeface="Times New Roman"/>
                <a:cs typeface="Times New Roman"/>
              </a:rPr>
              <a:t>на  </a:t>
            </a:r>
            <a:r>
              <a:rPr sz="2400" b="1" spc="75" dirty="0" smtClean="0">
                <a:latin typeface="Times New Roman"/>
                <a:cs typeface="Times New Roman"/>
              </a:rPr>
              <a:t>ПЛАНОВЫЙ</a:t>
            </a:r>
            <a:r>
              <a:rPr sz="2400" b="1" spc="210" dirty="0" smtClean="0">
                <a:latin typeface="Times New Roman"/>
                <a:cs typeface="Times New Roman"/>
              </a:rPr>
              <a:t> </a:t>
            </a:r>
            <a:r>
              <a:rPr sz="2400" b="1" spc="55" dirty="0">
                <a:latin typeface="Times New Roman"/>
                <a:cs typeface="Times New Roman"/>
              </a:rPr>
              <a:t>ПЕРИОД</a:t>
            </a:r>
            <a:r>
              <a:rPr sz="2400" b="1" spc="185" dirty="0">
                <a:latin typeface="Times New Roman"/>
                <a:cs typeface="Times New Roman"/>
              </a:rPr>
              <a:t> </a:t>
            </a:r>
            <a:r>
              <a:rPr sz="2400" b="1" spc="85" dirty="0" smtClean="0">
                <a:latin typeface="Times New Roman"/>
                <a:cs typeface="Times New Roman"/>
              </a:rPr>
              <a:t>202</a:t>
            </a:r>
            <a:r>
              <a:rPr lang="ru-RU" sz="2400" b="1" spc="85" dirty="0" smtClean="0">
                <a:latin typeface="Times New Roman"/>
                <a:cs typeface="Times New Roman"/>
              </a:rPr>
              <a:t>3</a:t>
            </a:r>
            <a:r>
              <a:rPr lang="ru-RU" sz="2400" b="1" spc="85" dirty="0"/>
              <a:t> </a:t>
            </a:r>
            <a:r>
              <a:rPr lang="ru-RU" sz="2400" b="1" spc="85" dirty="0" smtClean="0"/>
              <a:t>и </a:t>
            </a:r>
            <a:r>
              <a:rPr sz="2400" b="1" spc="85" dirty="0" smtClean="0">
                <a:latin typeface="Times New Roman"/>
                <a:cs typeface="Times New Roman"/>
              </a:rPr>
              <a:t>202</a:t>
            </a:r>
            <a:r>
              <a:rPr lang="ru-RU" sz="2400" b="1" spc="85" dirty="0" smtClean="0">
                <a:latin typeface="Times New Roman"/>
                <a:cs typeface="Times New Roman"/>
              </a:rPr>
              <a:t>4</a:t>
            </a:r>
            <a:r>
              <a:rPr sz="2400" b="1" spc="215" dirty="0" smtClean="0">
                <a:latin typeface="Times New Roman"/>
                <a:cs typeface="Times New Roman"/>
              </a:rPr>
              <a:t> </a:t>
            </a:r>
            <a:r>
              <a:rPr sz="2400" b="1" spc="40" dirty="0" smtClean="0">
                <a:latin typeface="Times New Roman"/>
                <a:cs typeface="Times New Roman"/>
              </a:rPr>
              <a:t>ГОДОВ</a:t>
            </a:r>
            <a:r>
              <a:rPr lang="ru-RU" sz="2400" b="1" spc="40" dirty="0" smtClean="0">
                <a:latin typeface="Times New Roman"/>
                <a:cs typeface="Times New Roman"/>
              </a:rPr>
              <a:t/>
            </a:r>
            <a:br>
              <a:rPr lang="ru-RU" sz="2400" b="1" spc="40" dirty="0" smtClean="0">
                <a:latin typeface="Times New Roman"/>
                <a:cs typeface="Times New Roman"/>
              </a:rPr>
            </a:b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48952"/>
              </p:ext>
            </p:extLst>
          </p:nvPr>
        </p:nvGraphicFramePr>
        <p:xfrm>
          <a:off x="0" y="1120372"/>
          <a:ext cx="9144633" cy="48978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2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1CADE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019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доходов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1CADE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Сумма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1CADE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28575">
                      <a:solidFill>
                        <a:srgbClr val="1CADE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8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1CADE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CADE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728">
                <a:tc gridSpan="2"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187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ДОХОДЫ,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том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числе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21 780 150,00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22 734 180,00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23 753 210,00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53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Налог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физических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лиц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6 116 470,00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6 544 630,00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6 996 200,00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939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spc="-5" dirty="0" smtClean="0">
                          <a:latin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451 110,00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496 230,00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545 850,00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450">
                <a:tc gridSpan="2">
                  <a:txBody>
                    <a:bodyPr/>
                    <a:lstStyle/>
                    <a:p>
                      <a:pPr marL="91440" marR="915669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5" dirty="0" smtClean="0">
                          <a:latin typeface="Times New Roman"/>
                          <a:cs typeface="Times New Roman"/>
                        </a:rPr>
                        <a:t>Земельный</a:t>
                      </a:r>
                      <a:r>
                        <a:rPr lang="ru-RU" sz="18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налог</a:t>
                      </a: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3 259 870,00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3 262 470,00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3 265 080,00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8465">
                <a:tc gridSpan="2">
                  <a:txBody>
                    <a:bodyPr/>
                    <a:lstStyle/>
                    <a:p>
                      <a:pPr marL="91440" marR="91566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spc="-35" dirty="0" smtClean="0"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-10" dirty="0" smtClean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-10" dirty="0" smtClean="0">
                          <a:latin typeface="Times New Roman"/>
                          <a:cs typeface="Times New Roman"/>
                        </a:rPr>
                        <a:t>использования</a:t>
                      </a:r>
                      <a:r>
                        <a:rPr lang="ru-RU" sz="16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имущества, </a:t>
                      </a:r>
                      <a:r>
                        <a:rPr lang="ru-RU" sz="1600" spc="-434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-15" dirty="0" smtClean="0">
                          <a:latin typeface="Times New Roman"/>
                          <a:cs typeface="Times New Roman"/>
                        </a:rPr>
                        <a:t>находящегося</a:t>
                      </a:r>
                      <a:r>
                        <a:rPr lang="ru-RU" sz="16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lang="ru-RU" sz="1600" spc="-10" dirty="0" smtClean="0">
                          <a:latin typeface="Times New Roman"/>
                          <a:cs typeface="Times New Roman"/>
                        </a:rPr>
                        <a:t>государственной</a:t>
                      </a:r>
                      <a:endParaRPr lang="ru-RU" sz="1600" dirty="0" smtClean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муниципальной 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собственности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11 952 700,00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12 430 850,00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12 946 080,00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0473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ПОСТУПЛЕНИЯ,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том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числе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95 960,00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5 502 575,00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102 265,00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5000" y="609600"/>
            <a:ext cx="56387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600" b="1" spc="70" dirty="0">
                <a:solidFill>
                  <a:schemeClr val="accent1"/>
                </a:solidFill>
              </a:rPr>
              <a:t>НАЛОГОВЫЕ</a:t>
            </a:r>
            <a:r>
              <a:rPr sz="3600" b="1" spc="175" dirty="0">
                <a:solidFill>
                  <a:schemeClr val="accent1"/>
                </a:solidFill>
              </a:rPr>
              <a:t> </a:t>
            </a:r>
            <a:r>
              <a:rPr sz="3600" b="1" spc="-5" dirty="0">
                <a:solidFill>
                  <a:schemeClr val="accent1"/>
                </a:solidFill>
              </a:rPr>
              <a:t>ДОХОДЫ</a:t>
            </a:r>
            <a:endParaRPr sz="3600" b="1" dirty="0">
              <a:solidFill>
                <a:schemeClr val="accent1"/>
              </a:solidFill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1766460621"/>
              </p:ext>
            </p:extLst>
          </p:nvPr>
        </p:nvGraphicFramePr>
        <p:xfrm>
          <a:off x="1556238" y="1905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981200" y="1535668"/>
            <a:ext cx="103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40724" y="1556503"/>
            <a:ext cx="105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3000" y="155650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2944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339979"/>
            <a:ext cx="6361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70" dirty="0">
                <a:solidFill>
                  <a:srgbClr val="0C0C0C"/>
                </a:solidFill>
              </a:rPr>
              <a:t>НЕНАЛОГОВЫЕ</a:t>
            </a:r>
            <a:r>
              <a:rPr sz="4000" spc="160" dirty="0">
                <a:solidFill>
                  <a:srgbClr val="0C0C0C"/>
                </a:solidFill>
              </a:rPr>
              <a:t> </a:t>
            </a:r>
            <a:r>
              <a:rPr sz="4000" spc="-50" dirty="0">
                <a:solidFill>
                  <a:srgbClr val="0C0C0C"/>
                </a:solidFill>
              </a:rPr>
              <a:t>ДОХОДЫ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78739" y="1242186"/>
            <a:ext cx="895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90" dirty="0">
                <a:solidFill>
                  <a:srgbClr val="0C0C0C"/>
                </a:solidFill>
                <a:latin typeface="Calibri"/>
                <a:cs typeface="Calibri"/>
              </a:rPr>
              <a:t>Т</a:t>
            </a:r>
            <a:r>
              <a:rPr sz="1600" spc="85" dirty="0">
                <a:solidFill>
                  <a:srgbClr val="0C0C0C"/>
                </a:solidFill>
                <a:latin typeface="Calibri"/>
                <a:cs typeface="Calibri"/>
              </a:rPr>
              <a:t>Ы</a:t>
            </a:r>
            <a:r>
              <a:rPr sz="1600" spc="90" dirty="0">
                <a:solidFill>
                  <a:srgbClr val="0C0C0C"/>
                </a:solidFill>
                <a:latin typeface="Calibri"/>
                <a:cs typeface="Calibri"/>
              </a:rPr>
              <a:t>С.Р</a:t>
            </a:r>
            <a:r>
              <a:rPr sz="1600" spc="85" dirty="0">
                <a:solidFill>
                  <a:srgbClr val="0C0C0C"/>
                </a:solidFill>
                <a:latin typeface="Calibri"/>
                <a:cs typeface="Calibri"/>
              </a:rPr>
              <a:t>У</a:t>
            </a:r>
            <a:r>
              <a:rPr sz="1600" spc="95" dirty="0">
                <a:solidFill>
                  <a:srgbClr val="0C0C0C"/>
                </a:solidFill>
                <a:latin typeface="Calibri"/>
                <a:cs typeface="Calibri"/>
              </a:rPr>
              <a:t>Б</a:t>
            </a:r>
            <a:r>
              <a:rPr sz="1600" spc="-5" dirty="0">
                <a:solidFill>
                  <a:srgbClr val="0C0C0C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6111" y="1331975"/>
            <a:ext cx="4131945" cy="5302250"/>
            <a:chOff x="896111" y="1331975"/>
            <a:chExt cx="4131945" cy="5302250"/>
          </a:xfrm>
        </p:grpSpPr>
        <p:sp>
          <p:nvSpPr>
            <p:cNvPr id="7" name="object 7"/>
            <p:cNvSpPr/>
            <p:nvPr/>
          </p:nvSpPr>
          <p:spPr>
            <a:xfrm>
              <a:off x="960881" y="6115049"/>
              <a:ext cx="4057015" cy="294640"/>
            </a:xfrm>
            <a:custGeom>
              <a:avLst/>
              <a:gdLst/>
              <a:ahLst/>
              <a:cxnLst/>
              <a:rect l="l" t="t" r="r" b="b"/>
              <a:pathLst>
                <a:path w="4057015" h="294639">
                  <a:moveTo>
                    <a:pt x="4056888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4056888" y="294131"/>
                  </a:lnTo>
                  <a:lnTo>
                    <a:pt x="4056888" y="0"/>
                  </a:lnTo>
                  <a:close/>
                </a:path>
              </a:pathLst>
            </a:custGeom>
            <a:solidFill>
              <a:srgbClr val="23C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0881" y="6115049"/>
              <a:ext cx="4057015" cy="294640"/>
            </a:xfrm>
            <a:custGeom>
              <a:avLst/>
              <a:gdLst/>
              <a:ahLst/>
              <a:cxnLst/>
              <a:rect l="l" t="t" r="r" b="b"/>
              <a:pathLst>
                <a:path w="4057015" h="294639">
                  <a:moveTo>
                    <a:pt x="4056888" y="294131"/>
                  </a:moveTo>
                  <a:lnTo>
                    <a:pt x="0" y="294131"/>
                  </a:lnTo>
                  <a:lnTo>
                    <a:pt x="0" y="0"/>
                  </a:lnTo>
                  <a:lnTo>
                    <a:pt x="4056888" y="0"/>
                  </a:lnTo>
                  <a:lnTo>
                    <a:pt x="4056888" y="294131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0881" y="5820917"/>
              <a:ext cx="116205" cy="294640"/>
            </a:xfrm>
            <a:custGeom>
              <a:avLst/>
              <a:gdLst/>
              <a:ahLst/>
              <a:cxnLst/>
              <a:rect l="l" t="t" r="r" b="b"/>
              <a:pathLst>
                <a:path w="116205" h="294639">
                  <a:moveTo>
                    <a:pt x="115824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115824" y="294131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0881" y="5820917"/>
              <a:ext cx="116205" cy="294640"/>
            </a:xfrm>
            <a:custGeom>
              <a:avLst/>
              <a:gdLst/>
              <a:ahLst/>
              <a:cxnLst/>
              <a:rect l="l" t="t" r="r" b="b"/>
              <a:pathLst>
                <a:path w="116205" h="294639">
                  <a:moveTo>
                    <a:pt x="115824" y="294131"/>
                  </a:moveTo>
                  <a:lnTo>
                    <a:pt x="0" y="294131"/>
                  </a:lnTo>
                  <a:lnTo>
                    <a:pt x="0" y="0"/>
                  </a:lnTo>
                  <a:lnTo>
                    <a:pt x="115824" y="0"/>
                  </a:lnTo>
                  <a:lnTo>
                    <a:pt x="115824" y="294131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0881" y="4790693"/>
              <a:ext cx="3901440" cy="294640"/>
            </a:xfrm>
            <a:custGeom>
              <a:avLst/>
              <a:gdLst/>
              <a:ahLst/>
              <a:cxnLst/>
              <a:rect l="l" t="t" r="r" b="b"/>
              <a:pathLst>
                <a:path w="3901440" h="294639">
                  <a:moveTo>
                    <a:pt x="3901440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3901440" y="294131"/>
                  </a:lnTo>
                  <a:lnTo>
                    <a:pt x="3901440" y="0"/>
                  </a:lnTo>
                  <a:close/>
                </a:path>
              </a:pathLst>
            </a:custGeom>
            <a:solidFill>
              <a:srgbClr val="23C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0881" y="4790693"/>
              <a:ext cx="3901440" cy="294640"/>
            </a:xfrm>
            <a:custGeom>
              <a:avLst/>
              <a:gdLst/>
              <a:ahLst/>
              <a:cxnLst/>
              <a:rect l="l" t="t" r="r" b="b"/>
              <a:pathLst>
                <a:path w="3901440" h="294639">
                  <a:moveTo>
                    <a:pt x="3901440" y="294131"/>
                  </a:moveTo>
                  <a:lnTo>
                    <a:pt x="0" y="294131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294131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0881" y="4498086"/>
              <a:ext cx="111760" cy="292735"/>
            </a:xfrm>
            <a:custGeom>
              <a:avLst/>
              <a:gdLst/>
              <a:ahLst/>
              <a:cxnLst/>
              <a:rect l="l" t="t" r="r" b="b"/>
              <a:pathLst>
                <a:path w="111759" h="292735">
                  <a:moveTo>
                    <a:pt x="111252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11252" y="292607"/>
                  </a:lnTo>
                  <a:lnTo>
                    <a:pt x="111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0881" y="4498086"/>
              <a:ext cx="111760" cy="292735"/>
            </a:xfrm>
            <a:custGeom>
              <a:avLst/>
              <a:gdLst/>
              <a:ahLst/>
              <a:cxnLst/>
              <a:rect l="l" t="t" r="r" b="b"/>
              <a:pathLst>
                <a:path w="111759" h="292735">
                  <a:moveTo>
                    <a:pt x="111252" y="292607"/>
                  </a:moveTo>
                  <a:lnTo>
                    <a:pt x="0" y="292607"/>
                  </a:lnTo>
                  <a:lnTo>
                    <a:pt x="0" y="0"/>
                  </a:lnTo>
                  <a:lnTo>
                    <a:pt x="111252" y="0"/>
                  </a:lnTo>
                  <a:lnTo>
                    <a:pt x="111252" y="292607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0881" y="3467861"/>
              <a:ext cx="3744595" cy="294640"/>
            </a:xfrm>
            <a:custGeom>
              <a:avLst/>
              <a:gdLst/>
              <a:ahLst/>
              <a:cxnLst/>
              <a:rect l="l" t="t" r="r" b="b"/>
              <a:pathLst>
                <a:path w="3744595" h="294639">
                  <a:moveTo>
                    <a:pt x="3744468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3744468" y="294131"/>
                  </a:lnTo>
                  <a:lnTo>
                    <a:pt x="3744468" y="0"/>
                  </a:lnTo>
                  <a:close/>
                </a:path>
              </a:pathLst>
            </a:custGeom>
            <a:solidFill>
              <a:srgbClr val="23C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0881" y="3467861"/>
              <a:ext cx="3744595" cy="294640"/>
            </a:xfrm>
            <a:custGeom>
              <a:avLst/>
              <a:gdLst/>
              <a:ahLst/>
              <a:cxnLst/>
              <a:rect l="l" t="t" r="r" b="b"/>
              <a:pathLst>
                <a:path w="3744595" h="294639">
                  <a:moveTo>
                    <a:pt x="3744468" y="294131"/>
                  </a:moveTo>
                  <a:lnTo>
                    <a:pt x="0" y="294131"/>
                  </a:lnTo>
                  <a:lnTo>
                    <a:pt x="0" y="0"/>
                  </a:lnTo>
                  <a:lnTo>
                    <a:pt x="3744468" y="0"/>
                  </a:lnTo>
                  <a:lnTo>
                    <a:pt x="3744468" y="294131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0881" y="3173730"/>
              <a:ext cx="106680" cy="294640"/>
            </a:xfrm>
            <a:custGeom>
              <a:avLst/>
              <a:gdLst/>
              <a:ahLst/>
              <a:cxnLst/>
              <a:rect l="l" t="t" r="r" b="b"/>
              <a:pathLst>
                <a:path w="106680" h="294639">
                  <a:moveTo>
                    <a:pt x="106680" y="0"/>
                  </a:moveTo>
                  <a:lnTo>
                    <a:pt x="0" y="0"/>
                  </a:lnTo>
                  <a:lnTo>
                    <a:pt x="0" y="294132"/>
                  </a:lnTo>
                  <a:lnTo>
                    <a:pt x="106680" y="294132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0881" y="3173730"/>
              <a:ext cx="106680" cy="294640"/>
            </a:xfrm>
            <a:custGeom>
              <a:avLst/>
              <a:gdLst/>
              <a:ahLst/>
              <a:cxnLst/>
              <a:rect l="l" t="t" r="r" b="b"/>
              <a:pathLst>
                <a:path w="106680" h="294639">
                  <a:moveTo>
                    <a:pt x="106680" y="294132"/>
                  </a:moveTo>
                  <a:lnTo>
                    <a:pt x="0" y="294132"/>
                  </a:lnTo>
                  <a:lnTo>
                    <a:pt x="0" y="0"/>
                  </a:lnTo>
                  <a:lnTo>
                    <a:pt x="106680" y="0"/>
                  </a:lnTo>
                  <a:lnTo>
                    <a:pt x="106680" y="294132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6111" y="1336547"/>
              <a:ext cx="66040" cy="5293360"/>
            </a:xfrm>
            <a:custGeom>
              <a:avLst/>
              <a:gdLst/>
              <a:ahLst/>
              <a:cxnLst/>
              <a:rect l="l" t="t" r="r" b="b"/>
              <a:pathLst>
                <a:path w="66040" h="5293359">
                  <a:moveTo>
                    <a:pt x="65531" y="5292852"/>
                  </a:moveTo>
                  <a:lnTo>
                    <a:pt x="65531" y="0"/>
                  </a:lnTo>
                </a:path>
                <a:path w="66040" h="5293359">
                  <a:moveTo>
                    <a:pt x="0" y="5292852"/>
                  </a:moveTo>
                  <a:lnTo>
                    <a:pt x="65531" y="5292852"/>
                  </a:lnTo>
                </a:path>
                <a:path w="66040" h="5293359">
                  <a:moveTo>
                    <a:pt x="0" y="3970020"/>
                  </a:moveTo>
                  <a:lnTo>
                    <a:pt x="65531" y="3970020"/>
                  </a:lnTo>
                </a:path>
                <a:path w="66040" h="5293359">
                  <a:moveTo>
                    <a:pt x="0" y="2645664"/>
                  </a:moveTo>
                  <a:lnTo>
                    <a:pt x="65531" y="2645664"/>
                  </a:lnTo>
                </a:path>
                <a:path w="66040" h="5293359">
                  <a:moveTo>
                    <a:pt x="0" y="1322831"/>
                  </a:moveTo>
                  <a:lnTo>
                    <a:pt x="65531" y="1322831"/>
                  </a:lnTo>
                </a:path>
                <a:path w="66040" h="5293359">
                  <a:moveTo>
                    <a:pt x="0" y="0"/>
                  </a:moveTo>
                  <a:lnTo>
                    <a:pt x="65531" y="0"/>
                  </a:lnTo>
                </a:path>
              </a:pathLst>
            </a:custGeom>
            <a:ln w="9144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82285" y="6092444"/>
            <a:ext cx="1463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smtClean="0">
                <a:latin typeface="Cambria"/>
                <a:cs typeface="Cambria"/>
              </a:rPr>
              <a:t>12586010,00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68722" y="3445509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11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lang="ru-RU" sz="1800" spc="-5" dirty="0" smtClean="0">
                <a:latin typeface="Cambria"/>
                <a:cs typeface="Cambria"/>
              </a:rPr>
              <a:t>619 840,00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5147" y="5801055"/>
            <a:ext cx="1995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6615" algn="l"/>
              </a:tabLst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4</a:t>
            </a:r>
            <a:r>
              <a:rPr sz="1800" spc="-5" dirty="0">
                <a:latin typeface="Calibri"/>
                <a:cs typeface="Calibri"/>
              </a:rPr>
              <a:t>	</a:t>
            </a:r>
            <a:r>
              <a:rPr lang="ru-RU" sz="1800" spc="-5" dirty="0" smtClean="0">
                <a:latin typeface="Cambria"/>
                <a:cs typeface="Cambria"/>
              </a:rPr>
              <a:t>360070,00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5147" y="4477639"/>
            <a:ext cx="19900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2169" algn="l"/>
              </a:tabLst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	</a:t>
            </a:r>
            <a:r>
              <a:rPr lang="ru-RU" sz="1800" spc="-5" dirty="0" smtClean="0">
                <a:latin typeface="Cambria"/>
                <a:cs typeface="Cambria"/>
              </a:rPr>
              <a:t>346220, 00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5147" y="3154171"/>
            <a:ext cx="1985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25" algn="l"/>
              </a:tabLst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	</a:t>
            </a:r>
            <a:r>
              <a:rPr lang="ru-RU" sz="1800" spc="-5" dirty="0" smtClean="0">
                <a:latin typeface="Cambria"/>
                <a:cs typeface="Cambria"/>
              </a:rPr>
              <a:t>332 860,00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231635" y="3681984"/>
            <a:ext cx="134620" cy="134620"/>
            <a:chOff x="6231635" y="3681984"/>
            <a:chExt cx="134620" cy="134620"/>
          </a:xfrm>
        </p:grpSpPr>
        <p:sp>
          <p:nvSpPr>
            <p:cNvPr id="26" name="object 26"/>
            <p:cNvSpPr/>
            <p:nvPr/>
          </p:nvSpPr>
          <p:spPr>
            <a:xfrm>
              <a:off x="6241541" y="369189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41541" y="369189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114300"/>
                  </a:moveTo>
                  <a:lnTo>
                    <a:pt x="114300" y="114300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395720" y="3589782"/>
            <a:ext cx="17424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прочие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доходы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95720" y="3853129"/>
            <a:ext cx="27705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использования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имущества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231635" y="4587240"/>
            <a:ext cx="134620" cy="134620"/>
            <a:chOff x="6231635" y="4587240"/>
            <a:chExt cx="134620" cy="134620"/>
          </a:xfrm>
        </p:grpSpPr>
        <p:sp>
          <p:nvSpPr>
            <p:cNvPr id="31" name="object 31"/>
            <p:cNvSpPr/>
            <p:nvPr/>
          </p:nvSpPr>
          <p:spPr>
            <a:xfrm>
              <a:off x="6241541" y="4597146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0" y="114299"/>
                  </a:lnTo>
                  <a:lnTo>
                    <a:pt x="114300" y="11429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3C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41541" y="4597146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114299"/>
                  </a:moveTo>
                  <a:lnTo>
                    <a:pt x="114300" y="114299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1142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926329" y="4010914"/>
            <a:ext cx="3968115" cy="105791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482090">
              <a:lnSpc>
                <a:spcPct val="100000"/>
              </a:lnSpc>
              <a:spcBef>
                <a:spcPts val="925"/>
              </a:spcBef>
            </a:pPr>
            <a:r>
              <a:rPr sz="1800" spc="-5" dirty="0">
                <a:latin typeface="Times New Roman"/>
                <a:cs typeface="Times New Roman"/>
              </a:rPr>
              <a:t>прав</a:t>
            </a:r>
            <a:endParaRPr sz="1800" dirty="0">
              <a:latin typeface="Times New Roman"/>
              <a:cs typeface="Times New Roman"/>
            </a:endParaRPr>
          </a:p>
          <a:p>
            <a:pPr marL="1482090">
              <a:lnSpc>
                <a:spcPts val="2160"/>
              </a:lnSpc>
              <a:spcBef>
                <a:spcPts val="825"/>
              </a:spcBef>
            </a:pPr>
            <a:r>
              <a:rPr sz="1800" spc="-30" dirty="0">
                <a:latin typeface="Times New Roman"/>
                <a:cs typeface="Times New Roman"/>
              </a:rPr>
              <a:t>доходы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сдачи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аренду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</a:pPr>
            <a:r>
              <a:rPr lang="ru-RU" sz="1800" spc="-5" dirty="0" smtClean="0">
                <a:latin typeface="Cambria"/>
                <a:cs typeface="Cambria"/>
              </a:rPr>
              <a:t>12084630,00    </a:t>
            </a:r>
            <a:r>
              <a:rPr lang="ru-RU" sz="1800" spc="-5" dirty="0" smtClean="0">
                <a:latin typeface="Cambria"/>
                <a:cs typeface="Cambria"/>
              </a:rPr>
              <a:t>              </a:t>
            </a:r>
            <a:r>
              <a:rPr sz="2700" spc="-7" baseline="3086" dirty="0" err="1" smtClean="0">
                <a:latin typeface="Times New Roman"/>
                <a:cs typeface="Times New Roman"/>
              </a:rPr>
              <a:t>им</a:t>
            </a:r>
            <a:r>
              <a:rPr sz="2700" spc="22" baseline="3086" dirty="0" err="1" smtClean="0">
                <a:latin typeface="Times New Roman"/>
                <a:cs typeface="Times New Roman"/>
              </a:rPr>
              <a:t>у</a:t>
            </a:r>
            <a:r>
              <a:rPr sz="2700" baseline="3086" dirty="0" err="1" smtClean="0">
                <a:latin typeface="Times New Roman"/>
                <a:cs typeface="Times New Roman"/>
              </a:rPr>
              <a:t>щ</a:t>
            </a:r>
            <a:r>
              <a:rPr sz="2700" spc="75" baseline="3086" dirty="0" err="1" smtClean="0">
                <a:latin typeface="Times New Roman"/>
                <a:cs typeface="Times New Roman"/>
              </a:rPr>
              <a:t>е</a:t>
            </a:r>
            <a:r>
              <a:rPr sz="2700" baseline="3086" dirty="0" err="1" smtClean="0">
                <a:latin typeface="Times New Roman"/>
                <a:cs typeface="Times New Roman"/>
              </a:rPr>
              <a:t>ст</a:t>
            </a:r>
            <a:r>
              <a:rPr sz="2700" spc="-37" baseline="3086" dirty="0" err="1" smtClean="0">
                <a:latin typeface="Times New Roman"/>
                <a:cs typeface="Times New Roman"/>
              </a:rPr>
              <a:t>в</a:t>
            </a:r>
            <a:r>
              <a:rPr sz="2700" baseline="3086" dirty="0" err="1" smtClean="0">
                <a:latin typeface="Times New Roman"/>
                <a:cs typeface="Times New Roman"/>
              </a:rPr>
              <a:t>а</a:t>
            </a:r>
            <a:endParaRPr sz="2700" baseline="3086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2274" y="-19114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78104"/>
            <a:ext cx="670115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70" dirty="0">
                <a:solidFill>
                  <a:srgbClr val="0C0C0C"/>
                </a:solidFill>
              </a:rPr>
              <a:t>БЕЗВОЗМЕЗДНЫЕ</a:t>
            </a:r>
            <a:r>
              <a:rPr sz="3100" spc="185" dirty="0">
                <a:solidFill>
                  <a:srgbClr val="0C0C0C"/>
                </a:solidFill>
              </a:rPr>
              <a:t> </a:t>
            </a:r>
            <a:r>
              <a:rPr sz="3100" spc="80" dirty="0">
                <a:solidFill>
                  <a:srgbClr val="0C0C0C"/>
                </a:solidFill>
              </a:rPr>
              <a:t>ПОСТУПЛЕНИЯ</a:t>
            </a:r>
            <a:endParaRPr sz="3100"/>
          </a:p>
        </p:txBody>
      </p:sp>
      <p:sp>
        <p:nvSpPr>
          <p:cNvPr id="5" name="object 5"/>
          <p:cNvSpPr txBox="1"/>
          <p:nvPr/>
        </p:nvSpPr>
        <p:spPr>
          <a:xfrm>
            <a:off x="78739" y="814196"/>
            <a:ext cx="342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solidFill>
                  <a:srgbClr val="0C0C0C"/>
                </a:solidFill>
                <a:latin typeface="Calibri"/>
                <a:cs typeface="Calibri"/>
              </a:rPr>
              <a:t>РУБ</a:t>
            </a:r>
            <a:r>
              <a:rPr sz="1200" dirty="0">
                <a:solidFill>
                  <a:srgbClr val="0C0C0C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25423" y="1491996"/>
            <a:ext cx="3723640" cy="5370830"/>
            <a:chOff x="725423" y="1491996"/>
            <a:chExt cx="3723640" cy="5370830"/>
          </a:xfrm>
        </p:grpSpPr>
        <p:sp>
          <p:nvSpPr>
            <p:cNvPr id="7" name="object 7"/>
            <p:cNvSpPr/>
            <p:nvPr/>
          </p:nvSpPr>
          <p:spPr>
            <a:xfrm>
              <a:off x="789431" y="6336792"/>
              <a:ext cx="3659504" cy="297180"/>
            </a:xfrm>
            <a:custGeom>
              <a:avLst/>
              <a:gdLst/>
              <a:ahLst/>
              <a:cxnLst/>
              <a:rect l="l" t="t" r="r" b="b"/>
              <a:pathLst>
                <a:path w="3659504" h="297179">
                  <a:moveTo>
                    <a:pt x="3659124" y="0"/>
                  </a:moveTo>
                  <a:lnTo>
                    <a:pt x="0" y="0"/>
                  </a:lnTo>
                  <a:lnTo>
                    <a:pt x="0" y="297180"/>
                  </a:lnTo>
                  <a:lnTo>
                    <a:pt x="3659124" y="297180"/>
                  </a:lnTo>
                  <a:lnTo>
                    <a:pt x="3659124" y="0"/>
                  </a:lnTo>
                  <a:close/>
                </a:path>
              </a:pathLst>
            </a:custGeom>
            <a:solidFill>
              <a:srgbClr val="136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9431" y="6039611"/>
              <a:ext cx="29209" cy="297180"/>
            </a:xfrm>
            <a:custGeom>
              <a:avLst/>
              <a:gdLst/>
              <a:ahLst/>
              <a:cxnLst/>
              <a:rect l="l" t="t" r="r" b="b"/>
              <a:pathLst>
                <a:path w="29209" h="297179">
                  <a:moveTo>
                    <a:pt x="28956" y="0"/>
                  </a:moveTo>
                  <a:lnTo>
                    <a:pt x="0" y="0"/>
                  </a:lnTo>
                  <a:lnTo>
                    <a:pt x="0" y="297180"/>
                  </a:lnTo>
                  <a:lnTo>
                    <a:pt x="28956" y="297180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9431" y="5740908"/>
              <a:ext cx="3630295" cy="299085"/>
            </a:xfrm>
            <a:custGeom>
              <a:avLst/>
              <a:gdLst/>
              <a:ahLst/>
              <a:cxnLst/>
              <a:rect l="l" t="t" r="r" b="b"/>
              <a:pathLst>
                <a:path w="3630295" h="299085">
                  <a:moveTo>
                    <a:pt x="3630168" y="0"/>
                  </a:moveTo>
                  <a:lnTo>
                    <a:pt x="0" y="0"/>
                  </a:lnTo>
                  <a:lnTo>
                    <a:pt x="0" y="298703"/>
                  </a:lnTo>
                  <a:lnTo>
                    <a:pt x="3630168" y="298703"/>
                  </a:lnTo>
                  <a:lnTo>
                    <a:pt x="3630168" y="0"/>
                  </a:lnTo>
                  <a:close/>
                </a:path>
              </a:pathLst>
            </a:custGeom>
            <a:solidFill>
              <a:srgbClr val="47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9431" y="4997196"/>
              <a:ext cx="3528060" cy="297180"/>
            </a:xfrm>
            <a:custGeom>
              <a:avLst/>
              <a:gdLst/>
              <a:ahLst/>
              <a:cxnLst/>
              <a:rect l="l" t="t" r="r" b="b"/>
              <a:pathLst>
                <a:path w="3528060" h="297179">
                  <a:moveTo>
                    <a:pt x="3528059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3528059" y="297179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136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9431" y="4698491"/>
              <a:ext cx="29209" cy="299085"/>
            </a:xfrm>
            <a:custGeom>
              <a:avLst/>
              <a:gdLst/>
              <a:ahLst/>
              <a:cxnLst/>
              <a:rect l="l" t="t" r="r" b="b"/>
              <a:pathLst>
                <a:path w="29209" h="299085">
                  <a:moveTo>
                    <a:pt x="28956" y="0"/>
                  </a:moveTo>
                  <a:lnTo>
                    <a:pt x="0" y="0"/>
                  </a:lnTo>
                  <a:lnTo>
                    <a:pt x="0" y="298703"/>
                  </a:lnTo>
                  <a:lnTo>
                    <a:pt x="28956" y="298703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9431" y="4401312"/>
              <a:ext cx="3500754" cy="297180"/>
            </a:xfrm>
            <a:custGeom>
              <a:avLst/>
              <a:gdLst/>
              <a:ahLst/>
              <a:cxnLst/>
              <a:rect l="l" t="t" r="r" b="b"/>
              <a:pathLst>
                <a:path w="3500754" h="297179">
                  <a:moveTo>
                    <a:pt x="3500628" y="0"/>
                  </a:moveTo>
                  <a:lnTo>
                    <a:pt x="0" y="0"/>
                  </a:lnTo>
                  <a:lnTo>
                    <a:pt x="0" y="297180"/>
                  </a:lnTo>
                  <a:lnTo>
                    <a:pt x="3500628" y="297180"/>
                  </a:lnTo>
                  <a:lnTo>
                    <a:pt x="3500628" y="0"/>
                  </a:lnTo>
                  <a:close/>
                </a:path>
              </a:pathLst>
            </a:custGeom>
            <a:solidFill>
              <a:srgbClr val="47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9431" y="3656075"/>
              <a:ext cx="3495040" cy="299085"/>
            </a:xfrm>
            <a:custGeom>
              <a:avLst/>
              <a:gdLst/>
              <a:ahLst/>
              <a:cxnLst/>
              <a:rect l="l" t="t" r="r" b="b"/>
              <a:pathLst>
                <a:path w="3495040" h="299085">
                  <a:moveTo>
                    <a:pt x="3494531" y="0"/>
                  </a:moveTo>
                  <a:lnTo>
                    <a:pt x="0" y="0"/>
                  </a:lnTo>
                  <a:lnTo>
                    <a:pt x="0" y="298704"/>
                  </a:lnTo>
                  <a:lnTo>
                    <a:pt x="3494531" y="298704"/>
                  </a:lnTo>
                  <a:lnTo>
                    <a:pt x="3494531" y="0"/>
                  </a:lnTo>
                  <a:close/>
                </a:path>
              </a:pathLst>
            </a:custGeom>
            <a:solidFill>
              <a:srgbClr val="136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9431" y="3358896"/>
              <a:ext cx="29209" cy="297180"/>
            </a:xfrm>
            <a:custGeom>
              <a:avLst/>
              <a:gdLst/>
              <a:ahLst/>
              <a:cxnLst/>
              <a:rect l="l" t="t" r="r" b="b"/>
              <a:pathLst>
                <a:path w="29209" h="297179">
                  <a:moveTo>
                    <a:pt x="28956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28956" y="297179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9431" y="3060192"/>
              <a:ext cx="3465829" cy="299085"/>
            </a:xfrm>
            <a:custGeom>
              <a:avLst/>
              <a:gdLst/>
              <a:ahLst/>
              <a:cxnLst/>
              <a:rect l="l" t="t" r="r" b="b"/>
              <a:pathLst>
                <a:path w="3465829" h="299085">
                  <a:moveTo>
                    <a:pt x="3465576" y="0"/>
                  </a:moveTo>
                  <a:lnTo>
                    <a:pt x="0" y="0"/>
                  </a:lnTo>
                  <a:lnTo>
                    <a:pt x="0" y="298704"/>
                  </a:lnTo>
                  <a:lnTo>
                    <a:pt x="3465576" y="298704"/>
                  </a:lnTo>
                  <a:lnTo>
                    <a:pt x="3465576" y="0"/>
                  </a:lnTo>
                  <a:close/>
                </a:path>
              </a:pathLst>
            </a:custGeom>
            <a:solidFill>
              <a:srgbClr val="47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5423" y="1496568"/>
              <a:ext cx="64135" cy="5361940"/>
            </a:xfrm>
            <a:custGeom>
              <a:avLst/>
              <a:gdLst/>
              <a:ahLst/>
              <a:cxnLst/>
              <a:rect l="l" t="t" r="r" b="b"/>
              <a:pathLst>
                <a:path w="64134" h="5361940">
                  <a:moveTo>
                    <a:pt x="64007" y="5361431"/>
                  </a:moveTo>
                  <a:lnTo>
                    <a:pt x="64007" y="0"/>
                  </a:lnTo>
                </a:path>
                <a:path w="64134" h="5361940">
                  <a:moveTo>
                    <a:pt x="0" y="5361431"/>
                  </a:moveTo>
                  <a:lnTo>
                    <a:pt x="64007" y="5361431"/>
                  </a:lnTo>
                </a:path>
                <a:path w="64134" h="5361940">
                  <a:moveTo>
                    <a:pt x="0" y="4021836"/>
                  </a:moveTo>
                  <a:lnTo>
                    <a:pt x="64007" y="4021836"/>
                  </a:lnTo>
                </a:path>
                <a:path w="64134" h="5361940">
                  <a:moveTo>
                    <a:pt x="0" y="2680716"/>
                  </a:moveTo>
                  <a:lnTo>
                    <a:pt x="64007" y="2680716"/>
                  </a:lnTo>
                </a:path>
                <a:path w="64134" h="5361940">
                  <a:moveTo>
                    <a:pt x="0" y="1341120"/>
                  </a:moveTo>
                  <a:lnTo>
                    <a:pt x="64007" y="1341120"/>
                  </a:lnTo>
                </a:path>
                <a:path w="64134" h="5361940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9144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80668" y="6018682"/>
            <a:ext cx="708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smtClean="0">
                <a:latin typeface="Cambria"/>
                <a:cs typeface="Cambria"/>
              </a:rPr>
              <a:t>7</a:t>
            </a:r>
            <a:r>
              <a:rPr lang="ru-RU" sz="1800" spc="-5" dirty="0" smtClean="0">
                <a:latin typeface="Cambria"/>
                <a:cs typeface="Cambria"/>
              </a:rPr>
              <a:t>55</a:t>
            </a:r>
            <a:r>
              <a:rPr sz="1800" spc="25" dirty="0" smtClean="0">
                <a:latin typeface="Cambria"/>
                <a:cs typeface="Cambria"/>
              </a:rPr>
              <a:t>,</a:t>
            </a:r>
            <a:r>
              <a:rPr sz="1800" spc="-5" dirty="0" smtClean="0">
                <a:latin typeface="Cambria"/>
                <a:cs typeface="Cambria"/>
              </a:rPr>
              <a:t>00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5370" y="4690998"/>
            <a:ext cx="708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smtClean="0">
                <a:latin typeface="Cambria"/>
                <a:cs typeface="Cambria"/>
              </a:rPr>
              <a:t>7</a:t>
            </a:r>
            <a:r>
              <a:rPr lang="ru-RU" sz="1800" spc="-5" dirty="0" smtClean="0">
                <a:latin typeface="Cambria"/>
                <a:cs typeface="Cambria"/>
              </a:rPr>
              <a:t>55</a:t>
            </a:r>
            <a:r>
              <a:rPr sz="1800" spc="25" dirty="0" smtClean="0">
                <a:latin typeface="Cambria"/>
                <a:cs typeface="Cambria"/>
              </a:rPr>
              <a:t>,</a:t>
            </a:r>
            <a:r>
              <a:rPr sz="1800" spc="-5" dirty="0" smtClean="0">
                <a:latin typeface="Cambria"/>
                <a:cs typeface="Cambria"/>
              </a:rPr>
              <a:t>00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0668" y="3337686"/>
            <a:ext cx="708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smtClean="0">
                <a:latin typeface="Cambria"/>
                <a:cs typeface="Cambria"/>
              </a:rPr>
              <a:t>7</a:t>
            </a:r>
            <a:r>
              <a:rPr lang="ru-RU" sz="1800" spc="-5" dirty="0" smtClean="0">
                <a:latin typeface="Cambria"/>
                <a:cs typeface="Cambria"/>
              </a:rPr>
              <a:t>55</a:t>
            </a:r>
            <a:r>
              <a:rPr sz="1800" spc="25" dirty="0" smtClean="0">
                <a:latin typeface="Cambria"/>
                <a:cs typeface="Cambria"/>
              </a:rPr>
              <a:t>,</a:t>
            </a:r>
            <a:r>
              <a:rPr sz="1800" spc="-5" dirty="0" smtClean="0">
                <a:latin typeface="Cambria"/>
                <a:cs typeface="Cambria"/>
              </a:rPr>
              <a:t>00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82846" y="5720892"/>
            <a:ext cx="11559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Cambria"/>
                <a:cs typeface="Cambria"/>
              </a:rPr>
              <a:t>101510,00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52035" y="4380357"/>
            <a:ext cx="1022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smtClean="0">
                <a:latin typeface="Cambria"/>
                <a:cs typeface="Cambria"/>
              </a:rPr>
              <a:t>9</a:t>
            </a:r>
            <a:r>
              <a:rPr lang="ru-RU" sz="1800" spc="-5" dirty="0" smtClean="0">
                <a:latin typeface="Cambria"/>
                <a:cs typeface="Cambria"/>
              </a:rPr>
              <a:t>8</a:t>
            </a:r>
            <a:r>
              <a:rPr sz="1800" spc="40" dirty="0" smtClean="0">
                <a:latin typeface="Cambria"/>
                <a:cs typeface="Cambria"/>
              </a:rPr>
              <a:t> </a:t>
            </a:r>
            <a:r>
              <a:rPr sz="1800" spc="-5" dirty="0" smtClean="0">
                <a:latin typeface="Cambria"/>
                <a:cs typeface="Cambria"/>
              </a:rPr>
              <a:t>2</a:t>
            </a:r>
            <a:r>
              <a:rPr lang="ru-RU" sz="1800" spc="-5" dirty="0" smtClean="0">
                <a:latin typeface="Cambria"/>
                <a:cs typeface="Cambria"/>
              </a:rPr>
              <a:t>30</a:t>
            </a:r>
            <a:r>
              <a:rPr sz="1800" spc="-5" dirty="0" smtClean="0">
                <a:latin typeface="Cambria"/>
                <a:cs typeface="Cambria"/>
              </a:rPr>
              <a:t>,00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18253" y="3039313"/>
            <a:ext cx="102361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smtClean="0">
                <a:latin typeface="Cambria"/>
                <a:cs typeface="Cambria"/>
              </a:rPr>
              <a:t>9</a:t>
            </a:r>
            <a:r>
              <a:rPr lang="ru-RU" sz="1800" spc="-5" dirty="0" smtClean="0">
                <a:latin typeface="Cambria"/>
                <a:cs typeface="Cambria"/>
              </a:rPr>
              <a:t>5205</a:t>
            </a:r>
            <a:r>
              <a:rPr sz="1800" dirty="0" smtClean="0">
                <a:latin typeface="Cambria"/>
                <a:cs typeface="Cambria"/>
              </a:rPr>
              <a:t>,00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4155" y="6021425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155" y="4680966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4155" y="3340353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smtClean="0">
                <a:latin typeface="Calibri"/>
                <a:cs typeface="Calibri"/>
              </a:rPr>
              <a:t>202</a:t>
            </a:r>
            <a:r>
              <a:rPr lang="ru-RU" sz="1800" spc="-5" dirty="0" smtClean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579107" y="2968751"/>
            <a:ext cx="114300" cy="113030"/>
          </a:xfrm>
          <a:custGeom>
            <a:avLst/>
            <a:gdLst/>
            <a:ahLst/>
            <a:cxnLst/>
            <a:rect l="l" t="t" r="r" b="b"/>
            <a:pathLst>
              <a:path w="114300" h="113030">
                <a:moveTo>
                  <a:pt x="114300" y="0"/>
                </a:moveTo>
                <a:lnTo>
                  <a:pt x="0" y="0"/>
                </a:lnTo>
                <a:lnTo>
                  <a:pt x="0" y="112775"/>
                </a:lnTo>
                <a:lnTo>
                  <a:pt x="114300" y="112775"/>
                </a:lnTo>
                <a:lnTo>
                  <a:pt x="114300" y="0"/>
                </a:lnTo>
                <a:close/>
              </a:path>
            </a:pathLst>
          </a:custGeom>
          <a:solidFill>
            <a:srgbClr val="477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734302" y="3128898"/>
            <a:ext cx="2228215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spc="-5" dirty="0">
                <a:latin typeface="Times New Roman"/>
                <a:cs typeface="Times New Roman"/>
              </a:rPr>
              <a:t>субвенции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первичного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воинско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учета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79107" y="423214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734301" y="4129278"/>
            <a:ext cx="2203195" cy="137665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235"/>
              </a:spcBef>
            </a:pPr>
            <a:r>
              <a:rPr lang="ru-RU" spc="-20" dirty="0" smtClean="0">
                <a:latin typeface="Times New Roman"/>
                <a:cs typeface="Times New Roman"/>
              </a:rPr>
              <a:t>С</a:t>
            </a:r>
            <a:r>
              <a:rPr dirty="0" err="1" smtClean="0">
                <a:latin typeface="Times New Roman"/>
                <a:cs typeface="Times New Roman"/>
              </a:rPr>
              <a:t>уб</a:t>
            </a:r>
            <a:r>
              <a:rPr spc="-15" dirty="0" err="1" smtClean="0">
                <a:latin typeface="Times New Roman"/>
                <a:cs typeface="Times New Roman"/>
              </a:rPr>
              <a:t>в</a:t>
            </a:r>
            <a:r>
              <a:rPr dirty="0" err="1" smtClean="0">
                <a:latin typeface="Times New Roman"/>
                <a:cs typeface="Times New Roman"/>
              </a:rPr>
              <a:t>енции</a:t>
            </a:r>
            <a:r>
              <a:rPr lang="ru-RU" dirty="0" smtClean="0">
                <a:latin typeface="Times New Roman"/>
                <a:cs typeface="Times New Roman"/>
              </a:rPr>
              <a:t> бюджетам сельских</a:t>
            </a:r>
            <a:r>
              <a:rPr dirty="0" smtClean="0">
                <a:latin typeface="Times New Roman"/>
                <a:cs typeface="Times New Roman"/>
              </a:rPr>
              <a:t>  </a:t>
            </a:r>
            <a:r>
              <a:rPr spc="-5" dirty="0" err="1" smtClean="0">
                <a:latin typeface="Times New Roman"/>
                <a:cs typeface="Times New Roman"/>
              </a:rPr>
              <a:t>п</a:t>
            </a:r>
            <a:r>
              <a:rPr spc="40" dirty="0" err="1" smtClean="0">
                <a:latin typeface="Times New Roman"/>
                <a:cs typeface="Times New Roman"/>
              </a:rPr>
              <a:t>о</a:t>
            </a:r>
            <a:r>
              <a:rPr spc="25" dirty="0" err="1" smtClean="0">
                <a:latin typeface="Times New Roman"/>
                <a:cs typeface="Times New Roman"/>
              </a:rPr>
              <a:t>с</a:t>
            </a:r>
            <a:r>
              <a:rPr dirty="0" err="1" smtClean="0">
                <a:latin typeface="Times New Roman"/>
                <a:cs typeface="Times New Roman"/>
              </a:rPr>
              <a:t>е</a:t>
            </a:r>
            <a:r>
              <a:rPr spc="5" dirty="0" err="1" smtClean="0">
                <a:latin typeface="Times New Roman"/>
                <a:cs typeface="Times New Roman"/>
              </a:rPr>
              <a:t>л</a:t>
            </a:r>
            <a:r>
              <a:rPr dirty="0" err="1" smtClean="0">
                <a:latin typeface="Times New Roman"/>
                <a:cs typeface="Times New Roman"/>
              </a:rPr>
              <a:t>ений</a:t>
            </a:r>
            <a:r>
              <a:rPr lang="ru-RU" dirty="0" smtClean="0">
                <a:latin typeface="Times New Roman"/>
                <a:cs typeface="Times New Roman"/>
              </a:rPr>
              <a:t> в сфере административной ответственности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80103" y="4832626"/>
            <a:ext cx="3406775" cy="852156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30"/>
              </a:spcBef>
            </a:pPr>
            <a:endParaRPr lang="ru-RU" sz="1800" spc="-5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13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A9F2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880</Words>
  <Application>Microsoft Office PowerPoint</Application>
  <PresentationFormat>Экран (4:3)</PresentationFormat>
  <Paragraphs>300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 MT</vt:lpstr>
      <vt:lpstr>Calibri</vt:lpstr>
      <vt:lpstr>Cambria</vt:lpstr>
      <vt:lpstr>Times New Roman</vt:lpstr>
      <vt:lpstr>Office Theme</vt:lpstr>
      <vt:lpstr>БЮДЖЕТ ДЛЯ ГРАЖДАН</vt:lpstr>
      <vt:lpstr>СТРУКТУРА БЮДЖЕТА</vt:lpstr>
      <vt:lpstr>БЮДЖЕТНЫЙ ПРОЦЕСС</vt:lpstr>
      <vt:lpstr>поселения Бахчисарайского района Республики Крым</vt:lpstr>
      <vt:lpstr>ОСНОВНЫЕ ХАРАКТЕРИСТИКИ БЮДЖЕТА</vt:lpstr>
      <vt:lpstr>СТРУКТУРА ДОХОДОВ БЮДЖЕТА НА 2022 ГОД И  на  ПЛАНОВЫЙ ПЕРИОД 2023 и 2024 ГОДОВ </vt:lpstr>
      <vt:lpstr>НАЛОГОВЫЕ ДОХОДЫ</vt:lpstr>
      <vt:lpstr>НЕНАЛОГОВЫЕ ДОХОДЫ</vt:lpstr>
      <vt:lpstr>БЕЗВОЗМЕЗДНЫЕ ПОСТУПЛЕНИЯ</vt:lpstr>
      <vt:lpstr>РАСХОДНАЯ ЧАСТЬ БЮДЖЕТА В РАЗРЕЗЕ  ФУНКЦИОНАЛЬНОЙ СТРУКТУРЫ РАСХОДОВ</vt:lpstr>
      <vt:lpstr>Презентация PowerPoint</vt:lpstr>
      <vt:lpstr>СОЦИАЛЬНАЯ ПОЛИТИКА « Не программные расходы на обеспечение по предоставлению адресной помощи  населению Песчановского сельского поселения» руб.</vt:lpstr>
      <vt:lpstr>НАЦИОНАЛЬНАЯ ЭКОНОМИКА</vt:lpstr>
      <vt:lpstr>Жилищно – коммунальное хозяйство</vt:lpstr>
      <vt:lpstr>Культура и кинематография « Расходы на обеспечение программных мероприятий.»</vt:lpstr>
      <vt:lpstr>Национальная оборона «Не программные расходы на осуществление полномочий по  первичному воинскому учету на территориях, где отсутствую  военные комиссариаты»</vt:lpstr>
      <vt:lpstr>Распределение расходов бюджета на реализацию  муниципальных программ</vt:lpstr>
      <vt:lpstr>Способы участия граждан в общественном  обсуждении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    МУНИЦИПАЛЬНОГО ОБРАЗОВАНИЯ   ПЕСЧАНОВСКОЕ СЕЛЬСКОЕ   ПОСЕЛЕНИЕ БАХЧИСАРАЙСКОГО   РАЙОНА РЕСПУБЛИКИ КРЫМ      на 2019 год и плановый период 2020-2021 годов</dc:title>
  <dc:creator>User</dc:creator>
  <cp:lastModifiedBy>PC4</cp:lastModifiedBy>
  <cp:revision>37</cp:revision>
  <dcterms:created xsi:type="dcterms:W3CDTF">2023-05-15T13:19:24Z</dcterms:created>
  <dcterms:modified xsi:type="dcterms:W3CDTF">2023-05-18T11:34:10Z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2022-05-19T00:00:00Z</vt:filetime>
  </property>
  <property fmtid="{D5CDD505-2E9C-101B-9397-08002B2CF9AE}" pid="3" name="Creator">
    <vt:lpwstr>ABBYY FineReader 14</vt:lpwstr>
  </property>
  <property fmtid="{D5CDD505-2E9C-101B-9397-08002B2CF9AE}" pid="4" name="LastSaved">
    <vt:filetime>2023-05-15T00:00:00Z</vt:filetime>
  </property>
</Properties>
</file>