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0.jpg" ContentType="image/jpg"/>
  <Override PartName="/ppt/media/image14.jpg" ContentType="image/jpg"/>
  <Override PartName="/ppt/media/image15.jpg" ContentType="image/jpg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7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600"/>
    <a:srgbClr val="B45A00"/>
    <a:srgbClr val="FCF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2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8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0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95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4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28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60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22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64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32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9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5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0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9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3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2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33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eschanovskoe-adm.ru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290309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812">
            <a:solidFill>
              <a:srgbClr val="148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7311" y="300188"/>
            <a:ext cx="8525690" cy="848994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БЮДЖЕТ</a:t>
            </a:r>
            <a:r>
              <a:rPr sz="5400" spc="33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5400" spc="13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ДЛЯ</a:t>
            </a:r>
            <a:r>
              <a:rPr sz="5400" spc="33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5400" spc="7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ГРАЖДАН</a:t>
            </a:r>
            <a:endParaRPr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222657" y="872183"/>
            <a:ext cx="8698687" cy="4618572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09220" algn="ctr"/>
            <a:endParaRPr lang="ru-RU" sz="800" spc="16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spc="1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Муниципального </a:t>
            </a:r>
            <a:r>
              <a:rPr lang="ru-RU" sz="4000" spc="1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0" indent="0" algn="ctr">
              <a:buNone/>
            </a:pPr>
            <a:r>
              <a:rPr lang="ru-RU" sz="4000" spc="1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Песчановское</a:t>
            </a:r>
            <a:r>
              <a:rPr lang="ru-RU" sz="4000" spc="29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14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</a:t>
            </a:r>
          </a:p>
          <a:p>
            <a:pPr marL="0" marR="5080" indent="0" algn="ctr">
              <a:spcBef>
                <a:spcPts val="450"/>
              </a:spcBef>
              <a:buNone/>
            </a:pPr>
            <a:r>
              <a:rPr lang="ru-RU" sz="4000" spc="17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spc="17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оселение</a:t>
            </a:r>
            <a:r>
              <a:rPr lang="ru-RU" sz="4000" spc="3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1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spc="1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ахчисарайского </a:t>
            </a:r>
            <a:r>
              <a:rPr lang="ru-RU" sz="4000" spc="-8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4000" spc="37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16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spc="1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еспублики</a:t>
            </a:r>
            <a:r>
              <a:rPr lang="ru-RU" sz="4000" spc="35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35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spc="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рым</a:t>
            </a:r>
          </a:p>
          <a:p>
            <a:pPr marL="0" marR="5080" indent="0" algn="ctr">
              <a:spcBef>
                <a:spcPts val="450"/>
              </a:spcBef>
              <a:buNone/>
            </a:pPr>
            <a:r>
              <a:rPr lang="ru-RU" sz="4000" spc="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spc="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2022 год</a:t>
            </a:r>
            <a:endParaRPr lang="ru-RU" sz="4000" spc="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">
              <a:srgbClr val="00B050">
                <a:lumMod val="86000"/>
              </a:srgb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5400" y="-158217"/>
            <a:ext cx="646684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sz="3200" spc="-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</a:t>
            </a:r>
            <a:r>
              <a:rPr sz="3200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600200"/>
            <a:ext cx="7955126" cy="4424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800" spc="-25" dirty="0" smtClean="0">
                <a:latin typeface="Times New Roman"/>
                <a:cs typeface="Times New Roman"/>
              </a:rPr>
              <a:t>- </a:t>
            </a:r>
            <a:r>
              <a:rPr sz="2000" spc="-25" dirty="0" err="1" smtClean="0">
                <a:latin typeface="Times New Roman"/>
                <a:cs typeface="Times New Roman"/>
              </a:rPr>
              <a:t>Расходы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обеспечение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 err="1">
                <a:latin typeface="Times New Roman"/>
                <a:cs typeface="Times New Roman"/>
              </a:rPr>
              <a:t>уличного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освещения</a:t>
            </a:r>
            <a:r>
              <a:rPr lang="ru-RU" sz="2000" dirty="0" smtClean="0">
                <a:latin typeface="Times New Roman"/>
                <a:cs typeface="Times New Roman"/>
              </a:rPr>
              <a:t> –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lang="ru-RU" sz="2000" spc="-5" dirty="0" smtClean="0">
                <a:latin typeface="Times New Roman"/>
                <a:cs typeface="Times New Roman"/>
              </a:rPr>
              <a:t>140 000,00 рублей</a:t>
            </a: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spc="-25" dirty="0" smtClean="0">
                <a:latin typeface="Times New Roman"/>
                <a:cs typeface="Times New Roman"/>
              </a:rPr>
              <a:t>- </a:t>
            </a:r>
            <a:r>
              <a:rPr sz="2000" spc="-25" dirty="0" err="1" smtClean="0">
                <a:latin typeface="Times New Roman"/>
                <a:cs typeface="Times New Roman"/>
              </a:rPr>
              <a:t>Расходы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обеспечение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вызову</a:t>
            </a:r>
            <a:r>
              <a:rPr sz="2000" spc="-5" dirty="0">
                <a:latin typeface="Times New Roman"/>
                <a:cs typeface="Times New Roman"/>
              </a:rPr>
              <a:t> ТБО</a:t>
            </a:r>
            <a:r>
              <a:rPr sz="2000" dirty="0">
                <a:latin typeface="Times New Roman"/>
                <a:cs typeface="Times New Roman"/>
              </a:rPr>
              <a:t> и </a:t>
            </a:r>
            <a:r>
              <a:rPr sz="2000" spc="-43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благоустройству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мест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общего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пользования</a:t>
            </a:r>
            <a:r>
              <a:rPr lang="ru-RU" sz="2000" spc="-10" dirty="0" smtClean="0">
                <a:latin typeface="Times New Roman"/>
                <a:cs typeface="Times New Roman"/>
              </a:rPr>
              <a:t> -5 376 786,68 рублей </a:t>
            </a: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30" dirty="0" smtClean="0">
                <a:latin typeface="Times New Roman"/>
                <a:cs typeface="Times New Roman"/>
              </a:rPr>
              <a:t> </a:t>
            </a:r>
            <a:endParaRPr lang="ru-RU" sz="2000" spc="30" dirty="0" smtClean="0"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spc="-25" dirty="0" smtClean="0">
                <a:latin typeface="Times New Roman"/>
                <a:cs typeface="Times New Roman"/>
              </a:rPr>
              <a:t>- </a:t>
            </a:r>
            <a:r>
              <a:rPr sz="2000" spc="-25" dirty="0" err="1" smtClean="0">
                <a:latin typeface="Times New Roman"/>
                <a:cs typeface="Times New Roman"/>
              </a:rPr>
              <a:t>Расходы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обслуживанию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мест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захоронения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lang="ru-RU" sz="2000" spc="-5" dirty="0" smtClean="0">
                <a:latin typeface="Times New Roman"/>
                <a:cs typeface="Times New Roman"/>
              </a:rPr>
              <a:t>- 10 000,00 рублей</a:t>
            </a: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>
                <a:latin typeface="Times New Roman"/>
                <a:cs typeface="Times New Roman"/>
              </a:rPr>
              <a:t>- Формирование современной городской среды – 8 914 580,00 рублей</a:t>
            </a:r>
            <a:endParaRPr lang="ru-RU" sz="2000" spc="-5" dirty="0" smtClean="0"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endParaRPr lang="ru-RU" sz="2000" spc="-25" dirty="0" smtClean="0"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spc="-25" dirty="0" smtClean="0">
                <a:latin typeface="Times New Roman"/>
                <a:cs typeface="Times New Roman"/>
              </a:rPr>
              <a:t>-</a:t>
            </a:r>
            <a:r>
              <a:rPr sz="2000" spc="-25" dirty="0" err="1" smtClean="0">
                <a:latin typeface="Times New Roman"/>
                <a:cs typeface="Times New Roman"/>
              </a:rPr>
              <a:t>Расходы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обеспечение</a:t>
            </a:r>
            <a:r>
              <a:rPr sz="2000" spc="-15" dirty="0">
                <a:latin typeface="Times New Roman"/>
                <a:cs typeface="Times New Roman"/>
              </a:rPr>
              <a:t> прочих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мероприятий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 err="1">
                <a:latin typeface="Times New Roman"/>
                <a:cs typeface="Times New Roman"/>
              </a:rPr>
              <a:t>благоустройству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территорий</a:t>
            </a:r>
            <a:r>
              <a:rPr lang="ru-RU" sz="2000" spc="-5" dirty="0" smtClean="0">
                <a:latin typeface="Times New Roman"/>
                <a:cs typeface="Times New Roman"/>
              </a:rPr>
              <a:t>  </a:t>
            </a:r>
            <a:r>
              <a:rPr sz="2000" spc="-15" dirty="0" smtClean="0">
                <a:latin typeface="Times New Roman"/>
                <a:cs typeface="Times New Roman"/>
              </a:rPr>
              <a:t>Песчановского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-15" dirty="0" err="1">
                <a:latin typeface="Times New Roman"/>
                <a:cs typeface="Times New Roman"/>
              </a:rPr>
              <a:t>сельского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 err="1" smtClean="0">
                <a:latin typeface="Times New Roman"/>
                <a:cs typeface="Times New Roman"/>
              </a:rPr>
              <a:t>поселения</a:t>
            </a:r>
            <a:r>
              <a:rPr lang="ru-RU" sz="2000" spc="5" dirty="0" smtClean="0">
                <a:latin typeface="Times New Roman"/>
                <a:cs typeface="Times New Roman"/>
              </a:rPr>
              <a:t> – 26 663 914,92 рублей</a:t>
            </a:r>
          </a:p>
          <a:p>
            <a:pPr marL="3175" algn="just">
              <a:lnSpc>
                <a:spcPct val="100000"/>
              </a:lnSpc>
            </a:pPr>
            <a:endParaRPr lang="ru-RU" sz="2000" spc="5" dirty="0">
              <a:latin typeface="Times New Roman"/>
              <a:cs typeface="Times New Roman"/>
            </a:endParaRPr>
          </a:p>
          <a:p>
            <a:pPr marL="3175" algn="just">
              <a:lnSpc>
                <a:spcPct val="100000"/>
              </a:lnSpc>
            </a:pPr>
            <a:r>
              <a:rPr lang="ru-RU" sz="2000" spc="5" dirty="0" smtClean="0">
                <a:latin typeface="Times New Roman"/>
                <a:cs typeface="Times New Roman"/>
              </a:rPr>
              <a:t>-Предоставление субсидии муниципальным унитарным предприятиям – 1 060 000,00 рублей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7585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7969" y="260172"/>
            <a:ext cx="6082030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кинематография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000" b="1" spc="-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sz="2000" b="1" spc="-3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2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</a:t>
            </a:r>
            <a:r>
              <a:rPr sz="20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38500"/>
              </p:ext>
            </p:extLst>
          </p:nvPr>
        </p:nvGraphicFramePr>
        <p:xfrm>
          <a:off x="1523999" y="2362200"/>
          <a:ext cx="51816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1">
                  <a:extLst>
                    <a:ext uri="{9D8B030D-6E8A-4147-A177-3AD203B41FA5}">
                      <a16:colId xmlns:a16="http://schemas.microsoft.com/office/drawing/2014/main" val="2322128148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развитие культурно-досуговой деятельности 596389,50 рублей</a:t>
                      </a:r>
                      <a:endParaRPr lang="ru-RU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942003"/>
                  </a:ext>
                </a:extLst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486400" y="3505200"/>
            <a:ext cx="32766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2262" y="826769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161424"/>
            <a:ext cx="6554867" cy="1810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  <a:r>
              <a:rPr sz="3600" spc="-75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  <a:p>
            <a:pPr marL="12065" marR="5080" indent="-3175" algn="ctr">
              <a:lnSpc>
                <a:spcPct val="100000"/>
              </a:lnSpc>
              <a:spcBef>
                <a:spcPts val="55"/>
              </a:spcBef>
            </a:pPr>
            <a:r>
              <a:rPr sz="2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sz="2000" spc="-5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</a:t>
            </a:r>
            <a:r>
              <a:rPr sz="2000" spc="-2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sz="2000" spc="-5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sz="2000" spc="-1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</a:t>
            </a:r>
            <a:r>
              <a:rPr sz="2000" spc="-5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-484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первичному</a:t>
            </a:r>
            <a:r>
              <a:rPr sz="2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воинскому</a:t>
            </a:r>
            <a:r>
              <a:rPr sz="2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учету</a:t>
            </a:r>
            <a:r>
              <a:rPr sz="2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15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территориях,</a:t>
            </a:r>
            <a:r>
              <a:rPr sz="2000" spc="-15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sz="2000" spc="1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 </a:t>
            </a:r>
            <a:r>
              <a:rPr sz="2000" spc="-484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</a:t>
            </a:r>
            <a:r>
              <a:rPr sz="2000" spc="-15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комиссариаты»</a:t>
            </a:r>
            <a:endParaRPr sz="2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61049"/>
              </p:ext>
            </p:extLst>
          </p:nvPr>
        </p:nvGraphicFramePr>
        <p:xfrm>
          <a:off x="1524000" y="24384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086734471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осуществление полномочий по  первичному воинскому учету на территориях, где отсутствую  военные комиссариаты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102 203,00 рублей</a:t>
                      </a:r>
                      <a:endParaRPr lang="ru-RU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1355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243840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104" y="258763"/>
            <a:ext cx="853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6235" marR="5080" indent="-14605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sz="18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sz="1800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sz="18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sz="18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 2022 году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5304" y="1345691"/>
            <a:ext cx="4798695" cy="12700"/>
          </a:xfrm>
          <a:custGeom>
            <a:avLst/>
            <a:gdLst/>
            <a:ahLst/>
            <a:cxnLst/>
            <a:rect l="l" t="t" r="r" b="b"/>
            <a:pathLst>
              <a:path w="4798695" h="12700">
                <a:moveTo>
                  <a:pt x="0" y="12700"/>
                </a:moveTo>
                <a:lnTo>
                  <a:pt x="4798695" y="12700"/>
                </a:lnTo>
                <a:lnTo>
                  <a:pt x="479869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6FA0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01195"/>
              </p:ext>
            </p:extLst>
          </p:nvPr>
        </p:nvGraphicFramePr>
        <p:xfrm>
          <a:off x="361948" y="989516"/>
          <a:ext cx="8420101" cy="56869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6560">
                  <a:extLst>
                    <a:ext uri="{9D8B030D-6E8A-4147-A177-3AD203B41FA5}">
                      <a16:colId xmlns:a16="http://schemas.microsoft.com/office/drawing/2014/main" val="3643446440"/>
                    </a:ext>
                  </a:extLst>
                </a:gridCol>
                <a:gridCol w="1622221">
                  <a:extLst>
                    <a:ext uri="{9D8B030D-6E8A-4147-A177-3AD203B41FA5}">
                      <a16:colId xmlns:a16="http://schemas.microsoft.com/office/drawing/2014/main" val="1243382016"/>
                    </a:ext>
                  </a:extLst>
                </a:gridCol>
                <a:gridCol w="1287108">
                  <a:extLst>
                    <a:ext uri="{9D8B030D-6E8A-4147-A177-3AD203B41FA5}">
                      <a16:colId xmlns:a16="http://schemas.microsoft.com/office/drawing/2014/main" val="2834167092"/>
                    </a:ext>
                  </a:extLst>
                </a:gridCol>
                <a:gridCol w="1764212">
                  <a:extLst>
                    <a:ext uri="{9D8B030D-6E8A-4147-A177-3AD203B41FA5}">
                      <a16:colId xmlns:a16="http://schemas.microsoft.com/office/drawing/2014/main" val="10364639"/>
                    </a:ext>
                  </a:extLst>
                </a:gridCol>
              </a:tblGrid>
              <a:tr h="8159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программы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твержденным бюджетным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назначениям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46845"/>
                  </a:ext>
                </a:extLst>
              </a:tr>
              <a:tr h="6527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эффективности деятельности органов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местного самоуправления Песчановского сельского поселения»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2780954,05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2780953,95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965214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МКУ «АХЦ «Песчаное»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5197287,03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5192967,93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085909"/>
                  </a:ext>
                </a:extLst>
              </a:tr>
              <a:tr h="8042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дорожной деятельности на территории Песчановского сельского поселения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Бахчисарайского района Республики Крым»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11990397,73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11990397,73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170220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«Благоустройство территории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Песчановского сельского поселения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33368456,28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33250701,60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910882"/>
                  </a:ext>
                </a:extLst>
              </a:tr>
              <a:tr h="6231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современной городской среды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Песчановского сельского поселения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Бахчисарайского района Республики Крым»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8914580,00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8914580,00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21937"/>
                  </a:ext>
                </a:extLst>
              </a:tr>
              <a:tr h="4450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 на территории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Песчановского сельского поселения»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596389,50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690841"/>
                  </a:ext>
                </a:extLst>
              </a:tr>
              <a:tr h="9791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муниципального образования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Песчановское сельское поселение Бахчисарайского района Республики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Крым»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1087112,08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1087112,08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4185"/>
                  </a:ext>
                </a:extLst>
              </a:tr>
              <a:tr h="4282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63938787,17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63813102,79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7849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8593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4F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8300" y="200035"/>
            <a:ext cx="6450699" cy="2006625"/>
          </a:xfrm>
          <a:prstGeom prst="rect">
            <a:avLst/>
          </a:prstGeom>
        </p:spPr>
        <p:txBody>
          <a:bodyPr vert="horz" wrap="square" lIns="0" tIns="158419" rIns="0" bIns="0" rtlCol="0">
            <a:spAutoFit/>
          </a:bodyPr>
          <a:lstStyle/>
          <a:p>
            <a:pPr marL="1685925" marR="5080" indent="-1710689" algn="ctr">
              <a:lnSpc>
                <a:spcPct val="100000"/>
              </a:lnSpc>
              <a:spcBef>
                <a:spcPts val="95"/>
              </a:spcBef>
            </a:pPr>
            <a:r>
              <a:rPr lang="ru-RU" sz="20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b="1" spc="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участия граждан в о</a:t>
            </a:r>
            <a:r>
              <a:rPr sz="2400" b="1" spc="-5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бщественном</a:t>
            </a:r>
            <a:r>
              <a:rPr lang="ru-RU" sz="24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обсуждении</a:t>
            </a:r>
            <a:r>
              <a:rPr lang="ru-RU" sz="24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исполнения бюджета Песчановского сельского поселения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538" y="2895600"/>
            <a:ext cx="7793355" cy="222881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2700" rIns="0" bIns="0" rtlCol="0">
            <a:spAutoFit/>
          </a:bodyPr>
          <a:lstStyle/>
          <a:p>
            <a:pPr marL="12700" marR="673100" algn="ctr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5580" algn="l"/>
              </a:tabLst>
            </a:pPr>
            <a:r>
              <a:rPr sz="2400" spc="-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Проект</a:t>
            </a:r>
            <a:r>
              <a:rPr sz="2400" spc="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spc="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об утверждении годового отчета об исполнении </a:t>
            </a:r>
            <a:r>
              <a:rPr sz="24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бюджета</a:t>
            </a:r>
            <a:r>
              <a:rPr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Песчановского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сельского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5" dirty="0" err="1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24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Бахчисарайского</a:t>
            </a:r>
            <a:r>
              <a:rPr lang="ru-RU" sz="24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района</a:t>
            </a:r>
            <a:r>
              <a:rPr sz="2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Республики</a:t>
            </a:r>
            <a:r>
              <a:rPr sz="2400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Крым</a:t>
            </a:r>
            <a:r>
              <a:rPr sz="24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за 2022 год </a:t>
            </a:r>
            <a:r>
              <a:rPr sz="2400" spc="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выносится</a:t>
            </a:r>
            <a:r>
              <a:rPr sz="2400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на 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публичные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слушания в сроки, </a:t>
            </a:r>
            <a:r>
              <a:rPr sz="24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определенные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бюджетным</a:t>
            </a:r>
            <a:r>
              <a:rPr lang="ru-RU" sz="24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законодательством</a:t>
            </a:r>
            <a:r>
              <a:rPr sz="2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Times New Roman"/>
                <a:cs typeface="Times New Roman"/>
              </a:rPr>
              <a:t>Российской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Федерации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0563" y="301688"/>
            <a:ext cx="66294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2202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49000"/>
                  <a:lumOff val="51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9975" y="296926"/>
            <a:ext cx="7343775" cy="53758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128270" algn="ctr">
              <a:lnSpc>
                <a:spcPct val="100000"/>
              </a:lnSpc>
              <a:spcBef>
                <a:spcPts val="100"/>
              </a:spcBef>
              <a:tabLst>
                <a:tab pos="4966335" algn="l"/>
              </a:tabLs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БЮДЖЕТ ДЛЯ ГРАЖДАН</a:t>
            </a:r>
            <a:endParaRPr lang="ru-RU" sz="2400" spc="-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135890" marR="128270" algn="ctr">
              <a:lnSpc>
                <a:spcPct val="100000"/>
              </a:lnSpc>
              <a:spcBef>
                <a:spcPts val="100"/>
              </a:spcBef>
              <a:tabLst>
                <a:tab pos="4966335" algn="l"/>
              </a:tabLst>
            </a:pPr>
            <a:r>
              <a:rPr lang="ru-RU" sz="2400" spc="-5" dirty="0" smtClean="0">
                <a:latin typeface="Times New Roman"/>
                <a:cs typeface="Times New Roman"/>
              </a:rPr>
              <a:t>«Об  исполнении бюджета муниципального образования Песчановское сельское поселение Бахчисарайского района Республики Крым </a:t>
            </a:r>
          </a:p>
          <a:p>
            <a:pPr marL="135890" marR="128270" algn="ctr">
              <a:lnSpc>
                <a:spcPct val="100000"/>
              </a:lnSpc>
              <a:spcBef>
                <a:spcPts val="100"/>
              </a:spcBef>
              <a:tabLst>
                <a:tab pos="4966335" algn="l"/>
              </a:tabLst>
            </a:pPr>
            <a:r>
              <a:rPr lang="ru-RU" sz="2400" spc="-5" dirty="0" smtClean="0">
                <a:latin typeface="Times New Roman"/>
                <a:cs typeface="Times New Roman"/>
              </a:rPr>
              <a:t>за 2022 год» </a:t>
            </a:r>
          </a:p>
          <a:p>
            <a:pPr marL="135890" marR="128270" algn="ctr">
              <a:lnSpc>
                <a:spcPct val="100000"/>
              </a:lnSpc>
              <a:spcBef>
                <a:spcPts val="100"/>
              </a:spcBef>
              <a:tabLst>
                <a:tab pos="4966335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подготовлен </a:t>
            </a:r>
            <a:r>
              <a:rPr sz="2400" spc="-5" dirty="0" err="1" smtClean="0">
                <a:latin typeface="Times New Roman"/>
                <a:cs typeface="Times New Roman"/>
              </a:rPr>
              <a:t>Админис</a:t>
            </a:r>
            <a:r>
              <a:rPr sz="2400" spc="20" dirty="0" err="1" smtClean="0">
                <a:latin typeface="Times New Roman"/>
                <a:cs typeface="Times New Roman"/>
              </a:rPr>
              <a:t>т</a:t>
            </a:r>
            <a:r>
              <a:rPr sz="2400" dirty="0" err="1" smtClean="0">
                <a:latin typeface="Times New Roman"/>
                <a:cs typeface="Times New Roman"/>
              </a:rPr>
              <a:t>рацией</a:t>
            </a:r>
            <a:r>
              <a:rPr sz="2400" dirty="0" smtClean="0">
                <a:latin typeface="Times New Roman"/>
                <a:cs typeface="Times New Roman"/>
              </a:rPr>
              <a:t>  </a:t>
            </a:r>
            <a:r>
              <a:rPr sz="2400" spc="-15" dirty="0">
                <a:latin typeface="Times New Roman"/>
                <a:cs typeface="Times New Roman"/>
              </a:rPr>
              <a:t>Песчановского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сельского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поселения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Бахчисарайского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района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Республики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Крым</a:t>
            </a:r>
            <a:endParaRPr sz="2400" dirty="0">
              <a:latin typeface="Times New Roman"/>
              <a:cs typeface="Times New Roman"/>
            </a:endParaRPr>
          </a:p>
          <a:p>
            <a:pPr marL="12065" marR="5080" indent="635" algn="ctr">
              <a:lnSpc>
                <a:spcPct val="100000"/>
              </a:lnSpc>
              <a:tabLst>
                <a:tab pos="5756910" algn="l"/>
              </a:tabLst>
            </a:pPr>
            <a:r>
              <a:rPr sz="2400" spc="-10" dirty="0">
                <a:latin typeface="Times New Roman"/>
                <a:cs typeface="Times New Roman"/>
              </a:rPr>
              <a:t>Информацию </a:t>
            </a:r>
            <a:r>
              <a:rPr sz="2400" dirty="0">
                <a:latin typeface="Times New Roman"/>
                <a:cs typeface="Times New Roman"/>
              </a:rPr>
              <a:t>о </a:t>
            </a:r>
            <a:r>
              <a:rPr sz="2400" spc="-25" dirty="0">
                <a:latin typeface="Times New Roman"/>
                <a:cs typeface="Times New Roman"/>
              </a:rPr>
              <a:t>бюджете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получить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официальном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сайте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Песчановского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сельского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поселения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Бахчисарайского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района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Республики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Крым	по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адресу:</a:t>
            </a: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1296670" marR="1428750" indent="196215">
              <a:lnSpc>
                <a:spcPct val="100000"/>
              </a:lnSpc>
            </a:pPr>
            <a:r>
              <a:rPr sz="2800" u="heavy" spc="-5" dirty="0" smtClean="0">
                <a:uFill>
                  <a:solidFill>
                    <a:srgbClr val="6A9F24"/>
                  </a:solidFill>
                </a:uFill>
                <a:latin typeface="Times New Roman"/>
                <a:cs typeface="Times New Roman"/>
                <a:hlinkClick r:id="rId2"/>
              </a:rPr>
              <a:t>http</a:t>
            </a:r>
            <a:r>
              <a:rPr sz="2800" u="heavy" spc="-5" dirty="0">
                <a:uFill>
                  <a:solidFill>
                    <a:srgbClr val="6A9F24"/>
                  </a:solidFill>
                </a:uFill>
                <a:latin typeface="Times New Roman"/>
                <a:cs typeface="Times New Roman"/>
                <a:hlinkClick r:id="rId2"/>
              </a:rPr>
              <a:t>://peschanovskoe-adm.ru/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Times New Roman"/>
                <a:cs typeface="Times New Roman"/>
              </a:rPr>
              <a:t>https://peschanovskoe.rk.gov.ru/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9594" y="5791200"/>
            <a:ext cx="58045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imes New Roman"/>
                <a:cs typeface="Times New Roman"/>
              </a:rPr>
              <a:t>Спасибо</a:t>
            </a:r>
            <a:r>
              <a:rPr sz="4400" spc="-4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за</a:t>
            </a:r>
            <a:r>
              <a:rPr sz="4400" spc="-10" dirty="0">
                <a:latin typeface="Times New Roman"/>
                <a:cs typeface="Times New Roman"/>
              </a:rPr>
              <a:t> внимание</a:t>
            </a:r>
            <a:r>
              <a:rPr sz="4400" spc="-3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!!!</a:t>
            </a:r>
            <a:endParaRPr sz="4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464926"/>
            <a:ext cx="635482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1" u="sng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</a:t>
            </a:r>
            <a:r>
              <a:rPr sz="4000" b="1" u="sng" spc="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5304" y="1904951"/>
            <a:ext cx="23088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100"/>
              </a:spcBef>
            </a:pPr>
            <a:r>
              <a:rPr sz="3600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ДОХОДЫ </a:t>
            </a:r>
            <a:r>
              <a:rPr sz="3600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36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</a:t>
            </a:r>
            <a:r>
              <a:rPr sz="3600" spc="-2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Ю</a:t>
            </a:r>
            <a:r>
              <a:rPr sz="36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ДЖЕ</a:t>
            </a:r>
            <a:r>
              <a:rPr sz="3600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9468" y="3840556"/>
            <a:ext cx="3358515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17145" indent="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Поступающие в </a:t>
            </a:r>
            <a:r>
              <a:rPr sz="2400" spc="-30" dirty="0">
                <a:latin typeface="Times New Roman"/>
                <a:cs typeface="Times New Roman"/>
              </a:rPr>
              <a:t>бюджет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безвозмездные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денежные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средства.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endParaRPr lang="ru-RU" sz="2400" spc="-5" dirty="0" smtClean="0">
              <a:latin typeface="Times New Roman"/>
              <a:cs typeface="Times New Roman"/>
            </a:endParaRPr>
          </a:p>
          <a:p>
            <a:pPr marL="26034" marR="17145" indent="1270" algn="ctr">
              <a:lnSpc>
                <a:spcPct val="100000"/>
              </a:lnSpc>
              <a:spcBef>
                <a:spcPts val="100"/>
              </a:spcBef>
            </a:pPr>
            <a:r>
              <a:rPr sz="2400" spc="-45" dirty="0" err="1" smtClean="0">
                <a:latin typeface="Times New Roman"/>
                <a:cs typeface="Times New Roman"/>
              </a:rPr>
              <a:t>Доходы</a:t>
            </a:r>
            <a:r>
              <a:rPr lang="ru-RU" sz="2400" spc="-45" dirty="0" smtClean="0">
                <a:latin typeface="Times New Roman"/>
                <a:cs typeface="Times New Roman"/>
              </a:rPr>
              <a:t> </a:t>
            </a:r>
            <a:r>
              <a:rPr sz="2400" spc="-25" dirty="0" err="1" smtClean="0">
                <a:latin typeface="Times New Roman"/>
                <a:cs typeface="Times New Roman"/>
              </a:rPr>
              <a:t>бюджета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делятся </a:t>
            </a:r>
            <a:r>
              <a:rPr sz="2400" spc="-5" dirty="0">
                <a:latin typeface="Times New Roman"/>
                <a:cs typeface="Times New Roman"/>
              </a:rPr>
              <a:t>на две </a:t>
            </a:r>
            <a:r>
              <a:rPr sz="2400" dirty="0">
                <a:latin typeface="Times New Roman"/>
                <a:cs typeface="Times New Roman"/>
              </a:rPr>
              <a:t>части :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налоговые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неналоговые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поступления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44846" y="3876802"/>
            <a:ext cx="3289554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Это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денежные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средства,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направленные</a:t>
            </a:r>
            <a:r>
              <a:rPr sz="2400" spc="-5" dirty="0">
                <a:latin typeface="Times New Roman"/>
                <a:cs typeface="Times New Roman"/>
              </a:rPr>
              <a:t> на</a:t>
            </a:r>
            <a:endParaRPr sz="2400" dirty="0">
              <a:latin typeface="Times New Roman"/>
              <a:cs typeface="Times New Roman"/>
            </a:endParaRPr>
          </a:p>
          <a:p>
            <a:pPr marL="265430" marR="258445" indent="54102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финансовое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обеспечение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задач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</a:p>
          <a:p>
            <a:pPr marL="983615" marR="975994" indent="-1905" algn="ct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функций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</a:t>
            </a:r>
            <a:r>
              <a:rPr sz="2400" spc="6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стно</a:t>
            </a:r>
            <a:r>
              <a:rPr sz="2400" spc="-6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</a:t>
            </a:r>
          </a:p>
          <a:p>
            <a:pPr algn="ct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самоуправления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69468" y="1571244"/>
            <a:ext cx="3240532" cy="1629156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724400" y="1571244"/>
            <a:ext cx="3352800" cy="1629156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953000" y="190495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69468" y="3840556"/>
            <a:ext cx="3469132" cy="2610971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76800" y="3876802"/>
            <a:ext cx="3733800" cy="2574725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008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1446" y="172593"/>
            <a:ext cx="779779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</a:t>
            </a:r>
            <a:r>
              <a:rPr sz="4400" b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080" y="775182"/>
            <a:ext cx="8402320" cy="18351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Представляет</a:t>
            </a:r>
            <a:r>
              <a:rPr sz="20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собой</a:t>
            </a:r>
            <a:r>
              <a:rPr sz="20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деятельность</a:t>
            </a:r>
            <a:r>
              <a:rPr sz="20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органов</a:t>
            </a:r>
            <a:r>
              <a:rPr sz="20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местного</a:t>
            </a:r>
            <a:r>
              <a:rPr sz="20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самоуправления</a:t>
            </a:r>
            <a:r>
              <a:rPr sz="20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ct val="148300"/>
              </a:lnSpc>
              <a:spcBef>
                <a:spcPts val="5"/>
              </a:spcBef>
            </a:pP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составлению</a:t>
            </a:r>
            <a:r>
              <a:rPr sz="20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20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рассмотрению</a:t>
            </a:r>
            <a:r>
              <a:rPr sz="20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проекта </a:t>
            </a:r>
            <a:r>
              <a:rPr sz="20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бюджета,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утверждению</a:t>
            </a:r>
            <a:r>
              <a:rPr sz="20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исполнению </a:t>
            </a:r>
            <a:r>
              <a:rPr sz="2000" spc="-48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бюджета,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внешней </a:t>
            </a:r>
            <a:r>
              <a:rPr sz="2000" spc="-10" dirty="0">
                <a:solidFill>
                  <a:schemeClr val="bg1"/>
                </a:solidFill>
                <a:latin typeface="Times New Roman"/>
                <a:cs typeface="Times New Roman"/>
              </a:rPr>
              <a:t>проверке,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рассмотрению и составлению отчета об </a:t>
            </a:r>
            <a:r>
              <a:rPr sz="20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исполнении</a:t>
            </a:r>
            <a:r>
              <a:rPr sz="20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</a:t>
            </a:r>
            <a:r>
              <a:rPr sz="20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2000" spc="-20" dirty="0">
                <a:solidFill>
                  <a:schemeClr val="bg1"/>
                </a:solidFill>
                <a:latin typeface="Times New Roman"/>
                <a:cs typeface="Times New Roman"/>
              </a:rPr>
              <a:t>его</a:t>
            </a:r>
            <a:r>
              <a:rPr sz="20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утверждению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093" y="2624075"/>
            <a:ext cx="8857615" cy="522579"/>
          </a:xfrm>
          <a:prstGeom prst="rect">
            <a:avLst/>
          </a:prstGeom>
          <a:solidFill>
            <a:srgbClr val="61A29F"/>
          </a:solidFill>
          <a:ln w="15240">
            <a:solidFill>
              <a:srgbClr val="46777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3200" spc="-35" dirty="0">
                <a:latin typeface="Times New Roman"/>
                <a:cs typeface="Times New Roman"/>
              </a:rPr>
              <a:t>ЭТАПЫ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БЮДЖЕТНОГО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ПРОЦЕССА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5716" y="3639248"/>
            <a:ext cx="1581150" cy="1795780"/>
            <a:chOff x="-4762" y="3639121"/>
            <a:chExt cx="1581150" cy="17957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43884"/>
              <a:ext cx="1571244" cy="17861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643884"/>
              <a:ext cx="1571625" cy="1786255"/>
            </a:xfrm>
            <a:custGeom>
              <a:avLst/>
              <a:gdLst/>
              <a:ahLst/>
              <a:cxnLst/>
              <a:rect l="l" t="t" r="r" b="b"/>
              <a:pathLst>
                <a:path w="1571625" h="1786254">
                  <a:moveTo>
                    <a:pt x="0" y="893064"/>
                  </a:moveTo>
                  <a:lnTo>
                    <a:pt x="1243" y="842382"/>
                  </a:lnTo>
                  <a:lnTo>
                    <a:pt x="4930" y="792442"/>
                  </a:lnTo>
                  <a:lnTo>
                    <a:pt x="10994" y="743320"/>
                  </a:lnTo>
                  <a:lnTo>
                    <a:pt x="19368" y="695091"/>
                  </a:lnTo>
                  <a:lnTo>
                    <a:pt x="29986" y="647831"/>
                  </a:lnTo>
                  <a:lnTo>
                    <a:pt x="42782" y="601614"/>
                  </a:lnTo>
                  <a:lnTo>
                    <a:pt x="57689" y="556516"/>
                  </a:lnTo>
                  <a:lnTo>
                    <a:pt x="74642" y="512612"/>
                  </a:lnTo>
                  <a:lnTo>
                    <a:pt x="93573" y="469978"/>
                  </a:lnTo>
                  <a:lnTo>
                    <a:pt x="114417" y="428689"/>
                  </a:lnTo>
                  <a:lnTo>
                    <a:pt x="137107" y="388821"/>
                  </a:lnTo>
                  <a:lnTo>
                    <a:pt x="161578" y="350449"/>
                  </a:lnTo>
                  <a:lnTo>
                    <a:pt x="187761" y="313647"/>
                  </a:lnTo>
                  <a:lnTo>
                    <a:pt x="215592" y="278492"/>
                  </a:lnTo>
                  <a:lnTo>
                    <a:pt x="245004" y="245059"/>
                  </a:lnTo>
                  <a:lnTo>
                    <a:pt x="275930" y="213424"/>
                  </a:lnTo>
                  <a:lnTo>
                    <a:pt x="308305" y="183661"/>
                  </a:lnTo>
                  <a:lnTo>
                    <a:pt x="342061" y="155846"/>
                  </a:lnTo>
                  <a:lnTo>
                    <a:pt x="377133" y="130054"/>
                  </a:lnTo>
                  <a:lnTo>
                    <a:pt x="413455" y="106361"/>
                  </a:lnTo>
                  <a:lnTo>
                    <a:pt x="450959" y="84842"/>
                  </a:lnTo>
                  <a:lnTo>
                    <a:pt x="489580" y="65573"/>
                  </a:lnTo>
                  <a:lnTo>
                    <a:pt x="529251" y="48628"/>
                  </a:lnTo>
                  <a:lnTo>
                    <a:pt x="569907" y="34083"/>
                  </a:lnTo>
                  <a:lnTo>
                    <a:pt x="611480" y="22014"/>
                  </a:lnTo>
                  <a:lnTo>
                    <a:pt x="653904" y="12496"/>
                  </a:lnTo>
                  <a:lnTo>
                    <a:pt x="697113" y="5604"/>
                  </a:lnTo>
                  <a:lnTo>
                    <a:pt x="741041" y="1413"/>
                  </a:lnTo>
                  <a:lnTo>
                    <a:pt x="785622" y="0"/>
                  </a:lnTo>
                  <a:lnTo>
                    <a:pt x="830202" y="1413"/>
                  </a:lnTo>
                  <a:lnTo>
                    <a:pt x="874130" y="5604"/>
                  </a:lnTo>
                  <a:lnTo>
                    <a:pt x="917339" y="12496"/>
                  </a:lnTo>
                  <a:lnTo>
                    <a:pt x="959763" y="22014"/>
                  </a:lnTo>
                  <a:lnTo>
                    <a:pt x="1001336" y="34083"/>
                  </a:lnTo>
                  <a:lnTo>
                    <a:pt x="1041992" y="48628"/>
                  </a:lnTo>
                  <a:lnTo>
                    <a:pt x="1081663" y="65573"/>
                  </a:lnTo>
                  <a:lnTo>
                    <a:pt x="1120284" y="84842"/>
                  </a:lnTo>
                  <a:lnTo>
                    <a:pt x="1157788" y="106361"/>
                  </a:lnTo>
                  <a:lnTo>
                    <a:pt x="1194110" y="130054"/>
                  </a:lnTo>
                  <a:lnTo>
                    <a:pt x="1229182" y="155846"/>
                  </a:lnTo>
                  <a:lnTo>
                    <a:pt x="1262938" y="183661"/>
                  </a:lnTo>
                  <a:lnTo>
                    <a:pt x="1295313" y="213424"/>
                  </a:lnTo>
                  <a:lnTo>
                    <a:pt x="1326239" y="245059"/>
                  </a:lnTo>
                  <a:lnTo>
                    <a:pt x="1355651" y="278492"/>
                  </a:lnTo>
                  <a:lnTo>
                    <a:pt x="1383482" y="313647"/>
                  </a:lnTo>
                  <a:lnTo>
                    <a:pt x="1409665" y="350449"/>
                  </a:lnTo>
                  <a:lnTo>
                    <a:pt x="1434136" y="388821"/>
                  </a:lnTo>
                  <a:lnTo>
                    <a:pt x="1456826" y="428689"/>
                  </a:lnTo>
                  <a:lnTo>
                    <a:pt x="1477670" y="469978"/>
                  </a:lnTo>
                  <a:lnTo>
                    <a:pt x="1496601" y="512612"/>
                  </a:lnTo>
                  <a:lnTo>
                    <a:pt x="1513554" y="556516"/>
                  </a:lnTo>
                  <a:lnTo>
                    <a:pt x="1528461" y="601614"/>
                  </a:lnTo>
                  <a:lnTo>
                    <a:pt x="1541257" y="647831"/>
                  </a:lnTo>
                  <a:lnTo>
                    <a:pt x="1551875" y="695091"/>
                  </a:lnTo>
                  <a:lnTo>
                    <a:pt x="1560249" y="743320"/>
                  </a:lnTo>
                  <a:lnTo>
                    <a:pt x="1566313" y="792442"/>
                  </a:lnTo>
                  <a:lnTo>
                    <a:pt x="1570000" y="842382"/>
                  </a:lnTo>
                  <a:lnTo>
                    <a:pt x="1571244" y="893064"/>
                  </a:lnTo>
                  <a:lnTo>
                    <a:pt x="1570000" y="943745"/>
                  </a:lnTo>
                  <a:lnTo>
                    <a:pt x="1566313" y="993685"/>
                  </a:lnTo>
                  <a:lnTo>
                    <a:pt x="1560249" y="1042807"/>
                  </a:lnTo>
                  <a:lnTo>
                    <a:pt x="1551875" y="1091036"/>
                  </a:lnTo>
                  <a:lnTo>
                    <a:pt x="1541257" y="1138296"/>
                  </a:lnTo>
                  <a:lnTo>
                    <a:pt x="1528461" y="1184513"/>
                  </a:lnTo>
                  <a:lnTo>
                    <a:pt x="1513554" y="1229611"/>
                  </a:lnTo>
                  <a:lnTo>
                    <a:pt x="1496601" y="1273515"/>
                  </a:lnTo>
                  <a:lnTo>
                    <a:pt x="1477670" y="1316149"/>
                  </a:lnTo>
                  <a:lnTo>
                    <a:pt x="1456826" y="1357438"/>
                  </a:lnTo>
                  <a:lnTo>
                    <a:pt x="1434136" y="1397306"/>
                  </a:lnTo>
                  <a:lnTo>
                    <a:pt x="1409665" y="1435678"/>
                  </a:lnTo>
                  <a:lnTo>
                    <a:pt x="1383482" y="1472480"/>
                  </a:lnTo>
                  <a:lnTo>
                    <a:pt x="1355651" y="1507635"/>
                  </a:lnTo>
                  <a:lnTo>
                    <a:pt x="1326239" y="1541068"/>
                  </a:lnTo>
                  <a:lnTo>
                    <a:pt x="1295313" y="1572703"/>
                  </a:lnTo>
                  <a:lnTo>
                    <a:pt x="1262938" y="1602466"/>
                  </a:lnTo>
                  <a:lnTo>
                    <a:pt x="1229182" y="1630281"/>
                  </a:lnTo>
                  <a:lnTo>
                    <a:pt x="1194110" y="1656073"/>
                  </a:lnTo>
                  <a:lnTo>
                    <a:pt x="1157788" y="1679766"/>
                  </a:lnTo>
                  <a:lnTo>
                    <a:pt x="1120284" y="1701285"/>
                  </a:lnTo>
                  <a:lnTo>
                    <a:pt x="1081663" y="1720554"/>
                  </a:lnTo>
                  <a:lnTo>
                    <a:pt x="1041992" y="1737499"/>
                  </a:lnTo>
                  <a:lnTo>
                    <a:pt x="1001336" y="1752044"/>
                  </a:lnTo>
                  <a:lnTo>
                    <a:pt x="959763" y="1764113"/>
                  </a:lnTo>
                  <a:lnTo>
                    <a:pt x="917339" y="1773631"/>
                  </a:lnTo>
                  <a:lnTo>
                    <a:pt x="874130" y="1780523"/>
                  </a:lnTo>
                  <a:lnTo>
                    <a:pt x="830202" y="1784714"/>
                  </a:lnTo>
                  <a:lnTo>
                    <a:pt x="785622" y="1786128"/>
                  </a:lnTo>
                  <a:lnTo>
                    <a:pt x="741041" y="1784714"/>
                  </a:lnTo>
                  <a:lnTo>
                    <a:pt x="697113" y="1780523"/>
                  </a:lnTo>
                  <a:lnTo>
                    <a:pt x="653904" y="1773631"/>
                  </a:lnTo>
                  <a:lnTo>
                    <a:pt x="611480" y="1764113"/>
                  </a:lnTo>
                  <a:lnTo>
                    <a:pt x="569907" y="1752044"/>
                  </a:lnTo>
                  <a:lnTo>
                    <a:pt x="529251" y="1737499"/>
                  </a:lnTo>
                  <a:lnTo>
                    <a:pt x="489580" y="1720554"/>
                  </a:lnTo>
                  <a:lnTo>
                    <a:pt x="450959" y="1701285"/>
                  </a:lnTo>
                  <a:lnTo>
                    <a:pt x="413455" y="1679766"/>
                  </a:lnTo>
                  <a:lnTo>
                    <a:pt x="377133" y="1656073"/>
                  </a:lnTo>
                  <a:lnTo>
                    <a:pt x="342061" y="1630281"/>
                  </a:lnTo>
                  <a:lnTo>
                    <a:pt x="308305" y="1602466"/>
                  </a:lnTo>
                  <a:lnTo>
                    <a:pt x="275930" y="1572703"/>
                  </a:lnTo>
                  <a:lnTo>
                    <a:pt x="245004" y="1541068"/>
                  </a:lnTo>
                  <a:lnTo>
                    <a:pt x="215592" y="1507635"/>
                  </a:lnTo>
                  <a:lnTo>
                    <a:pt x="187761" y="1472480"/>
                  </a:lnTo>
                  <a:lnTo>
                    <a:pt x="161578" y="1435678"/>
                  </a:lnTo>
                  <a:lnTo>
                    <a:pt x="137107" y="1397306"/>
                  </a:lnTo>
                  <a:lnTo>
                    <a:pt x="114417" y="1357438"/>
                  </a:lnTo>
                  <a:lnTo>
                    <a:pt x="93573" y="1316149"/>
                  </a:lnTo>
                  <a:lnTo>
                    <a:pt x="74642" y="1273515"/>
                  </a:lnTo>
                  <a:lnTo>
                    <a:pt x="57689" y="1229611"/>
                  </a:lnTo>
                  <a:lnTo>
                    <a:pt x="42782" y="1184513"/>
                  </a:lnTo>
                  <a:lnTo>
                    <a:pt x="29986" y="1138296"/>
                  </a:lnTo>
                  <a:lnTo>
                    <a:pt x="19368" y="1091036"/>
                  </a:lnTo>
                  <a:lnTo>
                    <a:pt x="10994" y="1042807"/>
                  </a:lnTo>
                  <a:lnTo>
                    <a:pt x="4930" y="993685"/>
                  </a:lnTo>
                  <a:lnTo>
                    <a:pt x="1243" y="943745"/>
                  </a:lnTo>
                  <a:lnTo>
                    <a:pt x="0" y="893064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8280" y="4061205"/>
            <a:ext cx="103710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1.</a:t>
            </a:r>
          </a:p>
          <a:p>
            <a:pPr marL="12700" marR="5080" algn="ctr">
              <a:lnSpc>
                <a:spcPct val="100000"/>
              </a:lnSpc>
            </a:pP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аз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р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а  проекта </a:t>
            </a:r>
            <a:r>
              <a:rPr sz="16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83207" y="4064590"/>
            <a:ext cx="1937385" cy="1795780"/>
            <a:chOff x="1281493" y="4067365"/>
            <a:chExt cx="1937385" cy="179578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255" y="4072128"/>
              <a:ext cx="1927860" cy="17861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86255" y="4072128"/>
              <a:ext cx="1927860" cy="1786255"/>
            </a:xfrm>
            <a:custGeom>
              <a:avLst/>
              <a:gdLst/>
              <a:ahLst/>
              <a:cxnLst/>
              <a:rect l="l" t="t" r="r" b="b"/>
              <a:pathLst>
                <a:path w="1927860" h="1786254">
                  <a:moveTo>
                    <a:pt x="0" y="893064"/>
                  </a:moveTo>
                  <a:lnTo>
                    <a:pt x="1254" y="847103"/>
                  </a:lnTo>
                  <a:lnTo>
                    <a:pt x="4976" y="801746"/>
                  </a:lnTo>
                  <a:lnTo>
                    <a:pt x="11106" y="757049"/>
                  </a:lnTo>
                  <a:lnTo>
                    <a:pt x="19582" y="713068"/>
                  </a:lnTo>
                  <a:lnTo>
                    <a:pt x="30345" y="669859"/>
                  </a:lnTo>
                  <a:lnTo>
                    <a:pt x="43334" y="627478"/>
                  </a:lnTo>
                  <a:lnTo>
                    <a:pt x="58488" y="585981"/>
                  </a:lnTo>
                  <a:lnTo>
                    <a:pt x="75747" y="545425"/>
                  </a:lnTo>
                  <a:lnTo>
                    <a:pt x="95050" y="505865"/>
                  </a:lnTo>
                  <a:lnTo>
                    <a:pt x="116337" y="467357"/>
                  </a:lnTo>
                  <a:lnTo>
                    <a:pt x="139546" y="429959"/>
                  </a:lnTo>
                  <a:lnTo>
                    <a:pt x="164618" y="393724"/>
                  </a:lnTo>
                  <a:lnTo>
                    <a:pt x="191492" y="358711"/>
                  </a:lnTo>
                  <a:lnTo>
                    <a:pt x="220108" y="324974"/>
                  </a:lnTo>
                  <a:lnTo>
                    <a:pt x="250404" y="292571"/>
                  </a:lnTo>
                  <a:lnTo>
                    <a:pt x="282321" y="261556"/>
                  </a:lnTo>
                  <a:lnTo>
                    <a:pt x="315797" y="231987"/>
                  </a:lnTo>
                  <a:lnTo>
                    <a:pt x="350772" y="203918"/>
                  </a:lnTo>
                  <a:lnTo>
                    <a:pt x="387186" y="177407"/>
                  </a:lnTo>
                  <a:lnTo>
                    <a:pt x="424978" y="152510"/>
                  </a:lnTo>
                  <a:lnTo>
                    <a:pt x="464088" y="129282"/>
                  </a:lnTo>
                  <a:lnTo>
                    <a:pt x="504454" y="107779"/>
                  </a:lnTo>
                  <a:lnTo>
                    <a:pt x="546017" y="88058"/>
                  </a:lnTo>
                  <a:lnTo>
                    <a:pt x="588716" y="70175"/>
                  </a:lnTo>
                  <a:lnTo>
                    <a:pt x="632490" y="54186"/>
                  </a:lnTo>
                  <a:lnTo>
                    <a:pt x="677279" y="40146"/>
                  </a:lnTo>
                  <a:lnTo>
                    <a:pt x="723022" y="28113"/>
                  </a:lnTo>
                  <a:lnTo>
                    <a:pt x="769658" y="18142"/>
                  </a:lnTo>
                  <a:lnTo>
                    <a:pt x="817128" y="10289"/>
                  </a:lnTo>
                  <a:lnTo>
                    <a:pt x="865370" y="4610"/>
                  </a:lnTo>
                  <a:lnTo>
                    <a:pt x="914324" y="1161"/>
                  </a:lnTo>
                  <a:lnTo>
                    <a:pt x="963930" y="0"/>
                  </a:lnTo>
                  <a:lnTo>
                    <a:pt x="1013535" y="1161"/>
                  </a:lnTo>
                  <a:lnTo>
                    <a:pt x="1062489" y="4610"/>
                  </a:lnTo>
                  <a:lnTo>
                    <a:pt x="1110731" y="10289"/>
                  </a:lnTo>
                  <a:lnTo>
                    <a:pt x="1158201" y="18142"/>
                  </a:lnTo>
                  <a:lnTo>
                    <a:pt x="1204837" y="28113"/>
                  </a:lnTo>
                  <a:lnTo>
                    <a:pt x="1250580" y="40146"/>
                  </a:lnTo>
                  <a:lnTo>
                    <a:pt x="1295369" y="54186"/>
                  </a:lnTo>
                  <a:lnTo>
                    <a:pt x="1339143" y="70175"/>
                  </a:lnTo>
                  <a:lnTo>
                    <a:pt x="1381842" y="88058"/>
                  </a:lnTo>
                  <a:lnTo>
                    <a:pt x="1423405" y="107779"/>
                  </a:lnTo>
                  <a:lnTo>
                    <a:pt x="1463771" y="129282"/>
                  </a:lnTo>
                  <a:lnTo>
                    <a:pt x="1502881" y="152510"/>
                  </a:lnTo>
                  <a:lnTo>
                    <a:pt x="1540673" y="177407"/>
                  </a:lnTo>
                  <a:lnTo>
                    <a:pt x="1577087" y="203918"/>
                  </a:lnTo>
                  <a:lnTo>
                    <a:pt x="1612062" y="231987"/>
                  </a:lnTo>
                  <a:lnTo>
                    <a:pt x="1645539" y="261556"/>
                  </a:lnTo>
                  <a:lnTo>
                    <a:pt x="1677455" y="292571"/>
                  </a:lnTo>
                  <a:lnTo>
                    <a:pt x="1707751" y="324974"/>
                  </a:lnTo>
                  <a:lnTo>
                    <a:pt x="1736367" y="358711"/>
                  </a:lnTo>
                  <a:lnTo>
                    <a:pt x="1763241" y="393724"/>
                  </a:lnTo>
                  <a:lnTo>
                    <a:pt x="1788313" y="429959"/>
                  </a:lnTo>
                  <a:lnTo>
                    <a:pt x="1811522" y="467357"/>
                  </a:lnTo>
                  <a:lnTo>
                    <a:pt x="1832809" y="505865"/>
                  </a:lnTo>
                  <a:lnTo>
                    <a:pt x="1852112" y="545425"/>
                  </a:lnTo>
                  <a:lnTo>
                    <a:pt x="1869371" y="585981"/>
                  </a:lnTo>
                  <a:lnTo>
                    <a:pt x="1884525" y="627478"/>
                  </a:lnTo>
                  <a:lnTo>
                    <a:pt x="1897514" y="669859"/>
                  </a:lnTo>
                  <a:lnTo>
                    <a:pt x="1908277" y="713068"/>
                  </a:lnTo>
                  <a:lnTo>
                    <a:pt x="1916753" y="757049"/>
                  </a:lnTo>
                  <a:lnTo>
                    <a:pt x="1922883" y="801746"/>
                  </a:lnTo>
                  <a:lnTo>
                    <a:pt x="1926605" y="847103"/>
                  </a:lnTo>
                  <a:lnTo>
                    <a:pt x="1927860" y="893064"/>
                  </a:lnTo>
                  <a:lnTo>
                    <a:pt x="1926605" y="939024"/>
                  </a:lnTo>
                  <a:lnTo>
                    <a:pt x="1922883" y="984381"/>
                  </a:lnTo>
                  <a:lnTo>
                    <a:pt x="1916753" y="1029078"/>
                  </a:lnTo>
                  <a:lnTo>
                    <a:pt x="1908277" y="1073059"/>
                  </a:lnTo>
                  <a:lnTo>
                    <a:pt x="1897514" y="1116268"/>
                  </a:lnTo>
                  <a:lnTo>
                    <a:pt x="1884525" y="1158649"/>
                  </a:lnTo>
                  <a:lnTo>
                    <a:pt x="1869371" y="1200146"/>
                  </a:lnTo>
                  <a:lnTo>
                    <a:pt x="1852112" y="1240702"/>
                  </a:lnTo>
                  <a:lnTo>
                    <a:pt x="1832809" y="1280262"/>
                  </a:lnTo>
                  <a:lnTo>
                    <a:pt x="1811522" y="1318770"/>
                  </a:lnTo>
                  <a:lnTo>
                    <a:pt x="1788313" y="1356168"/>
                  </a:lnTo>
                  <a:lnTo>
                    <a:pt x="1763241" y="1392403"/>
                  </a:lnTo>
                  <a:lnTo>
                    <a:pt x="1736367" y="1427416"/>
                  </a:lnTo>
                  <a:lnTo>
                    <a:pt x="1707751" y="1461153"/>
                  </a:lnTo>
                  <a:lnTo>
                    <a:pt x="1677455" y="1493556"/>
                  </a:lnTo>
                  <a:lnTo>
                    <a:pt x="1645539" y="1524571"/>
                  </a:lnTo>
                  <a:lnTo>
                    <a:pt x="1612062" y="1554140"/>
                  </a:lnTo>
                  <a:lnTo>
                    <a:pt x="1577087" y="1582209"/>
                  </a:lnTo>
                  <a:lnTo>
                    <a:pt x="1540673" y="1608720"/>
                  </a:lnTo>
                  <a:lnTo>
                    <a:pt x="1502881" y="1633617"/>
                  </a:lnTo>
                  <a:lnTo>
                    <a:pt x="1463771" y="1656845"/>
                  </a:lnTo>
                  <a:lnTo>
                    <a:pt x="1423405" y="1678348"/>
                  </a:lnTo>
                  <a:lnTo>
                    <a:pt x="1381842" y="1698069"/>
                  </a:lnTo>
                  <a:lnTo>
                    <a:pt x="1339143" y="1715952"/>
                  </a:lnTo>
                  <a:lnTo>
                    <a:pt x="1295369" y="1731941"/>
                  </a:lnTo>
                  <a:lnTo>
                    <a:pt x="1250580" y="1745981"/>
                  </a:lnTo>
                  <a:lnTo>
                    <a:pt x="1204837" y="1758014"/>
                  </a:lnTo>
                  <a:lnTo>
                    <a:pt x="1158201" y="1767985"/>
                  </a:lnTo>
                  <a:lnTo>
                    <a:pt x="1110731" y="1775838"/>
                  </a:lnTo>
                  <a:lnTo>
                    <a:pt x="1062489" y="1781517"/>
                  </a:lnTo>
                  <a:lnTo>
                    <a:pt x="1013535" y="1784966"/>
                  </a:lnTo>
                  <a:lnTo>
                    <a:pt x="963930" y="1786128"/>
                  </a:lnTo>
                  <a:lnTo>
                    <a:pt x="914324" y="1784966"/>
                  </a:lnTo>
                  <a:lnTo>
                    <a:pt x="865370" y="1781517"/>
                  </a:lnTo>
                  <a:lnTo>
                    <a:pt x="817128" y="1775838"/>
                  </a:lnTo>
                  <a:lnTo>
                    <a:pt x="769658" y="1767985"/>
                  </a:lnTo>
                  <a:lnTo>
                    <a:pt x="723022" y="1758014"/>
                  </a:lnTo>
                  <a:lnTo>
                    <a:pt x="677279" y="1745981"/>
                  </a:lnTo>
                  <a:lnTo>
                    <a:pt x="632490" y="1731941"/>
                  </a:lnTo>
                  <a:lnTo>
                    <a:pt x="588716" y="1715952"/>
                  </a:lnTo>
                  <a:lnTo>
                    <a:pt x="546017" y="1698069"/>
                  </a:lnTo>
                  <a:lnTo>
                    <a:pt x="504454" y="1678348"/>
                  </a:lnTo>
                  <a:lnTo>
                    <a:pt x="464088" y="1656845"/>
                  </a:lnTo>
                  <a:lnTo>
                    <a:pt x="424978" y="1633617"/>
                  </a:lnTo>
                  <a:lnTo>
                    <a:pt x="387186" y="1608720"/>
                  </a:lnTo>
                  <a:lnTo>
                    <a:pt x="350772" y="1582209"/>
                  </a:lnTo>
                  <a:lnTo>
                    <a:pt x="315797" y="1554140"/>
                  </a:lnTo>
                  <a:lnTo>
                    <a:pt x="282320" y="1524571"/>
                  </a:lnTo>
                  <a:lnTo>
                    <a:pt x="250404" y="1493556"/>
                  </a:lnTo>
                  <a:lnTo>
                    <a:pt x="220108" y="1461153"/>
                  </a:lnTo>
                  <a:lnTo>
                    <a:pt x="191492" y="1427416"/>
                  </a:lnTo>
                  <a:lnTo>
                    <a:pt x="164618" y="1392403"/>
                  </a:lnTo>
                  <a:lnTo>
                    <a:pt x="139546" y="1356168"/>
                  </a:lnTo>
                  <a:lnTo>
                    <a:pt x="116337" y="1318770"/>
                  </a:lnTo>
                  <a:lnTo>
                    <a:pt x="95050" y="1280262"/>
                  </a:lnTo>
                  <a:lnTo>
                    <a:pt x="75747" y="1240702"/>
                  </a:lnTo>
                  <a:lnTo>
                    <a:pt x="58488" y="1200146"/>
                  </a:lnTo>
                  <a:lnTo>
                    <a:pt x="43334" y="1158649"/>
                  </a:lnTo>
                  <a:lnTo>
                    <a:pt x="30345" y="1116268"/>
                  </a:lnTo>
                  <a:lnTo>
                    <a:pt x="19582" y="1073059"/>
                  </a:lnTo>
                  <a:lnTo>
                    <a:pt x="11106" y="1029078"/>
                  </a:lnTo>
                  <a:lnTo>
                    <a:pt x="4976" y="984381"/>
                  </a:lnTo>
                  <a:lnTo>
                    <a:pt x="1254" y="939024"/>
                  </a:lnTo>
                  <a:lnTo>
                    <a:pt x="0" y="893064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99615" y="4483989"/>
            <a:ext cx="133667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6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рение  </a:t>
            </a: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09853" y="3710749"/>
            <a:ext cx="1939289" cy="1937385"/>
            <a:chOff x="7209853" y="3710749"/>
            <a:chExt cx="1939289" cy="193738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4616" y="3715511"/>
              <a:ext cx="1929383" cy="19278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214616" y="3715511"/>
              <a:ext cx="1929764" cy="1927860"/>
            </a:xfrm>
            <a:custGeom>
              <a:avLst/>
              <a:gdLst/>
              <a:ahLst/>
              <a:cxnLst/>
              <a:rect l="l" t="t" r="r" b="b"/>
              <a:pathLst>
                <a:path w="1929765" h="1927860">
                  <a:moveTo>
                    <a:pt x="0" y="963930"/>
                  </a:moveTo>
                  <a:lnTo>
                    <a:pt x="1180" y="915818"/>
                  </a:lnTo>
                  <a:lnTo>
                    <a:pt x="4685" y="868317"/>
                  </a:lnTo>
                  <a:lnTo>
                    <a:pt x="10460" y="821482"/>
                  </a:lnTo>
                  <a:lnTo>
                    <a:pt x="18448" y="775369"/>
                  </a:lnTo>
                  <a:lnTo>
                    <a:pt x="28595" y="730032"/>
                  </a:lnTo>
                  <a:lnTo>
                    <a:pt x="40845" y="685526"/>
                  </a:lnTo>
                  <a:lnTo>
                    <a:pt x="55144" y="641908"/>
                  </a:lnTo>
                  <a:lnTo>
                    <a:pt x="71435" y="599231"/>
                  </a:lnTo>
                  <a:lnTo>
                    <a:pt x="89664" y="557552"/>
                  </a:lnTo>
                  <a:lnTo>
                    <a:pt x="109775" y="516926"/>
                  </a:lnTo>
                  <a:lnTo>
                    <a:pt x="131713" y="477407"/>
                  </a:lnTo>
                  <a:lnTo>
                    <a:pt x="155422" y="439051"/>
                  </a:lnTo>
                  <a:lnTo>
                    <a:pt x="180848" y="401913"/>
                  </a:lnTo>
                  <a:lnTo>
                    <a:pt x="207936" y="366048"/>
                  </a:lnTo>
                  <a:lnTo>
                    <a:pt x="236629" y="331512"/>
                  </a:lnTo>
                  <a:lnTo>
                    <a:pt x="266873" y="298360"/>
                  </a:lnTo>
                  <a:lnTo>
                    <a:pt x="298612" y="266647"/>
                  </a:lnTo>
                  <a:lnTo>
                    <a:pt x="331791" y="236428"/>
                  </a:lnTo>
                  <a:lnTo>
                    <a:pt x="366354" y="207759"/>
                  </a:lnTo>
                  <a:lnTo>
                    <a:pt x="402248" y="180694"/>
                  </a:lnTo>
                  <a:lnTo>
                    <a:pt x="439415" y="155289"/>
                  </a:lnTo>
                  <a:lnTo>
                    <a:pt x="477802" y="131600"/>
                  </a:lnTo>
                  <a:lnTo>
                    <a:pt x="517352" y="109680"/>
                  </a:lnTo>
                  <a:lnTo>
                    <a:pt x="558010" y="89586"/>
                  </a:lnTo>
                  <a:lnTo>
                    <a:pt x="599722" y="71373"/>
                  </a:lnTo>
                  <a:lnTo>
                    <a:pt x="642431" y="55096"/>
                  </a:lnTo>
                  <a:lnTo>
                    <a:pt x="686083" y="40810"/>
                  </a:lnTo>
                  <a:lnTo>
                    <a:pt x="730622" y="28570"/>
                  </a:lnTo>
                  <a:lnTo>
                    <a:pt x="775993" y="18432"/>
                  </a:lnTo>
                  <a:lnTo>
                    <a:pt x="822141" y="10451"/>
                  </a:lnTo>
                  <a:lnTo>
                    <a:pt x="869010" y="4681"/>
                  </a:lnTo>
                  <a:lnTo>
                    <a:pt x="916545" y="1179"/>
                  </a:lnTo>
                  <a:lnTo>
                    <a:pt x="964691" y="0"/>
                  </a:lnTo>
                  <a:lnTo>
                    <a:pt x="1012838" y="1179"/>
                  </a:lnTo>
                  <a:lnTo>
                    <a:pt x="1060373" y="4681"/>
                  </a:lnTo>
                  <a:lnTo>
                    <a:pt x="1107242" y="10451"/>
                  </a:lnTo>
                  <a:lnTo>
                    <a:pt x="1153390" y="18432"/>
                  </a:lnTo>
                  <a:lnTo>
                    <a:pt x="1198761" y="28570"/>
                  </a:lnTo>
                  <a:lnTo>
                    <a:pt x="1243300" y="40810"/>
                  </a:lnTo>
                  <a:lnTo>
                    <a:pt x="1286952" y="55096"/>
                  </a:lnTo>
                  <a:lnTo>
                    <a:pt x="1329661" y="71373"/>
                  </a:lnTo>
                  <a:lnTo>
                    <a:pt x="1371373" y="89586"/>
                  </a:lnTo>
                  <a:lnTo>
                    <a:pt x="1412031" y="109680"/>
                  </a:lnTo>
                  <a:lnTo>
                    <a:pt x="1451581" y="131600"/>
                  </a:lnTo>
                  <a:lnTo>
                    <a:pt x="1489968" y="155289"/>
                  </a:lnTo>
                  <a:lnTo>
                    <a:pt x="1527135" y="180694"/>
                  </a:lnTo>
                  <a:lnTo>
                    <a:pt x="1563029" y="207759"/>
                  </a:lnTo>
                  <a:lnTo>
                    <a:pt x="1597592" y="236428"/>
                  </a:lnTo>
                  <a:lnTo>
                    <a:pt x="1630771" y="266647"/>
                  </a:lnTo>
                  <a:lnTo>
                    <a:pt x="1662510" y="298360"/>
                  </a:lnTo>
                  <a:lnTo>
                    <a:pt x="1692754" y="331512"/>
                  </a:lnTo>
                  <a:lnTo>
                    <a:pt x="1721447" y="366048"/>
                  </a:lnTo>
                  <a:lnTo>
                    <a:pt x="1748535" y="401913"/>
                  </a:lnTo>
                  <a:lnTo>
                    <a:pt x="1773961" y="439051"/>
                  </a:lnTo>
                  <a:lnTo>
                    <a:pt x="1797670" y="477407"/>
                  </a:lnTo>
                  <a:lnTo>
                    <a:pt x="1819608" y="516926"/>
                  </a:lnTo>
                  <a:lnTo>
                    <a:pt x="1839719" y="557552"/>
                  </a:lnTo>
                  <a:lnTo>
                    <a:pt x="1857948" y="599231"/>
                  </a:lnTo>
                  <a:lnTo>
                    <a:pt x="1874239" y="641908"/>
                  </a:lnTo>
                  <a:lnTo>
                    <a:pt x="1888538" y="685526"/>
                  </a:lnTo>
                  <a:lnTo>
                    <a:pt x="1900788" y="730032"/>
                  </a:lnTo>
                  <a:lnTo>
                    <a:pt x="1910935" y="775369"/>
                  </a:lnTo>
                  <a:lnTo>
                    <a:pt x="1918923" y="821482"/>
                  </a:lnTo>
                  <a:lnTo>
                    <a:pt x="1924698" y="868317"/>
                  </a:lnTo>
                  <a:lnTo>
                    <a:pt x="1928203" y="915818"/>
                  </a:lnTo>
                  <a:lnTo>
                    <a:pt x="1929383" y="963930"/>
                  </a:lnTo>
                  <a:lnTo>
                    <a:pt x="1928203" y="1012041"/>
                  </a:lnTo>
                  <a:lnTo>
                    <a:pt x="1924698" y="1059542"/>
                  </a:lnTo>
                  <a:lnTo>
                    <a:pt x="1918923" y="1106377"/>
                  </a:lnTo>
                  <a:lnTo>
                    <a:pt x="1910935" y="1152490"/>
                  </a:lnTo>
                  <a:lnTo>
                    <a:pt x="1900788" y="1197827"/>
                  </a:lnTo>
                  <a:lnTo>
                    <a:pt x="1888538" y="1242333"/>
                  </a:lnTo>
                  <a:lnTo>
                    <a:pt x="1874239" y="1285951"/>
                  </a:lnTo>
                  <a:lnTo>
                    <a:pt x="1857948" y="1328628"/>
                  </a:lnTo>
                  <a:lnTo>
                    <a:pt x="1839719" y="1370307"/>
                  </a:lnTo>
                  <a:lnTo>
                    <a:pt x="1819608" y="1410933"/>
                  </a:lnTo>
                  <a:lnTo>
                    <a:pt x="1797670" y="1450452"/>
                  </a:lnTo>
                  <a:lnTo>
                    <a:pt x="1773961" y="1488808"/>
                  </a:lnTo>
                  <a:lnTo>
                    <a:pt x="1748535" y="1525946"/>
                  </a:lnTo>
                  <a:lnTo>
                    <a:pt x="1721447" y="1561811"/>
                  </a:lnTo>
                  <a:lnTo>
                    <a:pt x="1692754" y="1596347"/>
                  </a:lnTo>
                  <a:lnTo>
                    <a:pt x="1662510" y="1629499"/>
                  </a:lnTo>
                  <a:lnTo>
                    <a:pt x="1630771" y="1661212"/>
                  </a:lnTo>
                  <a:lnTo>
                    <a:pt x="1597592" y="1691431"/>
                  </a:lnTo>
                  <a:lnTo>
                    <a:pt x="1563029" y="1720100"/>
                  </a:lnTo>
                  <a:lnTo>
                    <a:pt x="1527135" y="1747165"/>
                  </a:lnTo>
                  <a:lnTo>
                    <a:pt x="1489968" y="1772570"/>
                  </a:lnTo>
                  <a:lnTo>
                    <a:pt x="1451581" y="1796259"/>
                  </a:lnTo>
                  <a:lnTo>
                    <a:pt x="1412031" y="1818179"/>
                  </a:lnTo>
                  <a:lnTo>
                    <a:pt x="1371373" y="1838273"/>
                  </a:lnTo>
                  <a:lnTo>
                    <a:pt x="1329661" y="1856486"/>
                  </a:lnTo>
                  <a:lnTo>
                    <a:pt x="1286952" y="1872763"/>
                  </a:lnTo>
                  <a:lnTo>
                    <a:pt x="1243300" y="1887049"/>
                  </a:lnTo>
                  <a:lnTo>
                    <a:pt x="1198761" y="1899289"/>
                  </a:lnTo>
                  <a:lnTo>
                    <a:pt x="1153390" y="1909427"/>
                  </a:lnTo>
                  <a:lnTo>
                    <a:pt x="1107242" y="1917408"/>
                  </a:lnTo>
                  <a:lnTo>
                    <a:pt x="1060373" y="1923178"/>
                  </a:lnTo>
                  <a:lnTo>
                    <a:pt x="1012838" y="1926680"/>
                  </a:lnTo>
                  <a:lnTo>
                    <a:pt x="964691" y="1927860"/>
                  </a:lnTo>
                  <a:lnTo>
                    <a:pt x="916545" y="1926680"/>
                  </a:lnTo>
                  <a:lnTo>
                    <a:pt x="869010" y="1923178"/>
                  </a:lnTo>
                  <a:lnTo>
                    <a:pt x="822141" y="1917408"/>
                  </a:lnTo>
                  <a:lnTo>
                    <a:pt x="775993" y="1909427"/>
                  </a:lnTo>
                  <a:lnTo>
                    <a:pt x="730622" y="1899289"/>
                  </a:lnTo>
                  <a:lnTo>
                    <a:pt x="686083" y="1887049"/>
                  </a:lnTo>
                  <a:lnTo>
                    <a:pt x="642431" y="1872763"/>
                  </a:lnTo>
                  <a:lnTo>
                    <a:pt x="599722" y="1856486"/>
                  </a:lnTo>
                  <a:lnTo>
                    <a:pt x="558010" y="1838273"/>
                  </a:lnTo>
                  <a:lnTo>
                    <a:pt x="517352" y="1818179"/>
                  </a:lnTo>
                  <a:lnTo>
                    <a:pt x="477802" y="1796259"/>
                  </a:lnTo>
                  <a:lnTo>
                    <a:pt x="439415" y="1772570"/>
                  </a:lnTo>
                  <a:lnTo>
                    <a:pt x="402248" y="1747165"/>
                  </a:lnTo>
                  <a:lnTo>
                    <a:pt x="366354" y="1720100"/>
                  </a:lnTo>
                  <a:lnTo>
                    <a:pt x="331791" y="1691431"/>
                  </a:lnTo>
                  <a:lnTo>
                    <a:pt x="298612" y="1661212"/>
                  </a:lnTo>
                  <a:lnTo>
                    <a:pt x="266873" y="1629499"/>
                  </a:lnTo>
                  <a:lnTo>
                    <a:pt x="236629" y="1596347"/>
                  </a:lnTo>
                  <a:lnTo>
                    <a:pt x="207936" y="1561811"/>
                  </a:lnTo>
                  <a:lnTo>
                    <a:pt x="180848" y="1525946"/>
                  </a:lnTo>
                  <a:lnTo>
                    <a:pt x="155422" y="1488808"/>
                  </a:lnTo>
                  <a:lnTo>
                    <a:pt x="131713" y="1450452"/>
                  </a:lnTo>
                  <a:lnTo>
                    <a:pt x="109775" y="1410933"/>
                  </a:lnTo>
                  <a:lnTo>
                    <a:pt x="89664" y="1370307"/>
                  </a:lnTo>
                  <a:lnTo>
                    <a:pt x="71435" y="1328628"/>
                  </a:lnTo>
                  <a:lnTo>
                    <a:pt x="55144" y="1285951"/>
                  </a:lnTo>
                  <a:lnTo>
                    <a:pt x="40845" y="1242333"/>
                  </a:lnTo>
                  <a:lnTo>
                    <a:pt x="28595" y="1197827"/>
                  </a:lnTo>
                  <a:lnTo>
                    <a:pt x="18448" y="1152490"/>
                  </a:lnTo>
                  <a:lnTo>
                    <a:pt x="10460" y="1106377"/>
                  </a:lnTo>
                  <a:lnTo>
                    <a:pt x="4685" y="1059542"/>
                  </a:lnTo>
                  <a:lnTo>
                    <a:pt x="1180" y="1012041"/>
                  </a:lnTo>
                  <a:lnTo>
                    <a:pt x="0" y="963930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96885" y="3984752"/>
            <a:ext cx="1315085" cy="1485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z="16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sz="1600" spc="-3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</a:t>
            </a:r>
            <a:r>
              <a:rPr sz="16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664"/>
              </a:lnSpc>
            </a:pP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145"/>
              </a:lnSpc>
            </a:pPr>
            <a:r>
              <a:rPr sz="16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24365" y="3710749"/>
            <a:ext cx="1724025" cy="1937385"/>
            <a:chOff x="2924365" y="3710749"/>
            <a:chExt cx="1724025" cy="193738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9127" y="3715511"/>
              <a:ext cx="1714500" cy="19278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29127" y="3715511"/>
              <a:ext cx="1714500" cy="1927860"/>
            </a:xfrm>
            <a:custGeom>
              <a:avLst/>
              <a:gdLst/>
              <a:ahLst/>
              <a:cxnLst/>
              <a:rect l="l" t="t" r="r" b="b"/>
              <a:pathLst>
                <a:path w="1714500" h="1927860">
                  <a:moveTo>
                    <a:pt x="0" y="963930"/>
                  </a:moveTo>
                  <a:lnTo>
                    <a:pt x="1188" y="912734"/>
                  </a:lnTo>
                  <a:lnTo>
                    <a:pt x="4713" y="862235"/>
                  </a:lnTo>
                  <a:lnTo>
                    <a:pt x="10516" y="812499"/>
                  </a:lnTo>
                  <a:lnTo>
                    <a:pt x="18537" y="763592"/>
                  </a:lnTo>
                  <a:lnTo>
                    <a:pt x="28718" y="715582"/>
                  </a:lnTo>
                  <a:lnTo>
                    <a:pt x="40999" y="668534"/>
                  </a:lnTo>
                  <a:lnTo>
                    <a:pt x="55320" y="622515"/>
                  </a:lnTo>
                  <a:lnTo>
                    <a:pt x="71623" y="577592"/>
                  </a:lnTo>
                  <a:lnTo>
                    <a:pt x="89849" y="533831"/>
                  </a:lnTo>
                  <a:lnTo>
                    <a:pt x="109937" y="491299"/>
                  </a:lnTo>
                  <a:lnTo>
                    <a:pt x="131829" y="450063"/>
                  </a:lnTo>
                  <a:lnTo>
                    <a:pt x="155466" y="410189"/>
                  </a:lnTo>
                  <a:lnTo>
                    <a:pt x="180788" y="371744"/>
                  </a:lnTo>
                  <a:lnTo>
                    <a:pt x="207737" y="334795"/>
                  </a:lnTo>
                  <a:lnTo>
                    <a:pt x="236252" y="299408"/>
                  </a:lnTo>
                  <a:lnTo>
                    <a:pt x="266275" y="265649"/>
                  </a:lnTo>
                  <a:lnTo>
                    <a:pt x="297746" y="233585"/>
                  </a:lnTo>
                  <a:lnTo>
                    <a:pt x="330606" y="203284"/>
                  </a:lnTo>
                  <a:lnTo>
                    <a:pt x="364796" y="174811"/>
                  </a:lnTo>
                  <a:lnTo>
                    <a:pt x="400257" y="148233"/>
                  </a:lnTo>
                  <a:lnTo>
                    <a:pt x="436930" y="123616"/>
                  </a:lnTo>
                  <a:lnTo>
                    <a:pt x="474754" y="101028"/>
                  </a:lnTo>
                  <a:lnTo>
                    <a:pt x="513672" y="80535"/>
                  </a:lnTo>
                  <a:lnTo>
                    <a:pt x="553623" y="62204"/>
                  </a:lnTo>
                  <a:lnTo>
                    <a:pt x="594549" y="46100"/>
                  </a:lnTo>
                  <a:lnTo>
                    <a:pt x="636390" y="32291"/>
                  </a:lnTo>
                  <a:lnTo>
                    <a:pt x="679087" y="20844"/>
                  </a:lnTo>
                  <a:lnTo>
                    <a:pt x="722580" y="11824"/>
                  </a:lnTo>
                  <a:lnTo>
                    <a:pt x="766811" y="5299"/>
                  </a:lnTo>
                  <a:lnTo>
                    <a:pt x="811721" y="1336"/>
                  </a:lnTo>
                  <a:lnTo>
                    <a:pt x="857250" y="0"/>
                  </a:lnTo>
                  <a:lnTo>
                    <a:pt x="902778" y="1336"/>
                  </a:lnTo>
                  <a:lnTo>
                    <a:pt x="947688" y="5299"/>
                  </a:lnTo>
                  <a:lnTo>
                    <a:pt x="991919" y="11824"/>
                  </a:lnTo>
                  <a:lnTo>
                    <a:pt x="1035412" y="20844"/>
                  </a:lnTo>
                  <a:lnTo>
                    <a:pt x="1078109" y="32291"/>
                  </a:lnTo>
                  <a:lnTo>
                    <a:pt x="1119950" y="46100"/>
                  </a:lnTo>
                  <a:lnTo>
                    <a:pt x="1160876" y="62204"/>
                  </a:lnTo>
                  <a:lnTo>
                    <a:pt x="1200827" y="80535"/>
                  </a:lnTo>
                  <a:lnTo>
                    <a:pt x="1239745" y="101028"/>
                  </a:lnTo>
                  <a:lnTo>
                    <a:pt x="1277569" y="123616"/>
                  </a:lnTo>
                  <a:lnTo>
                    <a:pt x="1314242" y="148233"/>
                  </a:lnTo>
                  <a:lnTo>
                    <a:pt x="1349703" y="174811"/>
                  </a:lnTo>
                  <a:lnTo>
                    <a:pt x="1383893" y="203284"/>
                  </a:lnTo>
                  <a:lnTo>
                    <a:pt x="1416753" y="233585"/>
                  </a:lnTo>
                  <a:lnTo>
                    <a:pt x="1448224" y="265649"/>
                  </a:lnTo>
                  <a:lnTo>
                    <a:pt x="1478247" y="299408"/>
                  </a:lnTo>
                  <a:lnTo>
                    <a:pt x="1506762" y="334795"/>
                  </a:lnTo>
                  <a:lnTo>
                    <a:pt x="1533711" y="371744"/>
                  </a:lnTo>
                  <a:lnTo>
                    <a:pt x="1559033" y="410189"/>
                  </a:lnTo>
                  <a:lnTo>
                    <a:pt x="1582670" y="450063"/>
                  </a:lnTo>
                  <a:lnTo>
                    <a:pt x="1604562" y="491299"/>
                  </a:lnTo>
                  <a:lnTo>
                    <a:pt x="1624650" y="533831"/>
                  </a:lnTo>
                  <a:lnTo>
                    <a:pt x="1642876" y="577592"/>
                  </a:lnTo>
                  <a:lnTo>
                    <a:pt x="1659179" y="622515"/>
                  </a:lnTo>
                  <a:lnTo>
                    <a:pt x="1673500" y="668534"/>
                  </a:lnTo>
                  <a:lnTo>
                    <a:pt x="1685781" y="715582"/>
                  </a:lnTo>
                  <a:lnTo>
                    <a:pt x="1695962" y="763592"/>
                  </a:lnTo>
                  <a:lnTo>
                    <a:pt x="1703983" y="812499"/>
                  </a:lnTo>
                  <a:lnTo>
                    <a:pt x="1709786" y="862235"/>
                  </a:lnTo>
                  <a:lnTo>
                    <a:pt x="1713311" y="912734"/>
                  </a:lnTo>
                  <a:lnTo>
                    <a:pt x="1714500" y="963930"/>
                  </a:lnTo>
                  <a:lnTo>
                    <a:pt x="1713311" y="1015125"/>
                  </a:lnTo>
                  <a:lnTo>
                    <a:pt x="1709786" y="1065624"/>
                  </a:lnTo>
                  <a:lnTo>
                    <a:pt x="1703983" y="1115360"/>
                  </a:lnTo>
                  <a:lnTo>
                    <a:pt x="1695962" y="1164267"/>
                  </a:lnTo>
                  <a:lnTo>
                    <a:pt x="1685781" y="1212277"/>
                  </a:lnTo>
                  <a:lnTo>
                    <a:pt x="1673500" y="1259325"/>
                  </a:lnTo>
                  <a:lnTo>
                    <a:pt x="1659179" y="1305344"/>
                  </a:lnTo>
                  <a:lnTo>
                    <a:pt x="1642876" y="1350267"/>
                  </a:lnTo>
                  <a:lnTo>
                    <a:pt x="1624650" y="1394028"/>
                  </a:lnTo>
                  <a:lnTo>
                    <a:pt x="1604562" y="1436560"/>
                  </a:lnTo>
                  <a:lnTo>
                    <a:pt x="1582670" y="1477796"/>
                  </a:lnTo>
                  <a:lnTo>
                    <a:pt x="1559033" y="1517670"/>
                  </a:lnTo>
                  <a:lnTo>
                    <a:pt x="1533711" y="1556115"/>
                  </a:lnTo>
                  <a:lnTo>
                    <a:pt x="1506762" y="1593064"/>
                  </a:lnTo>
                  <a:lnTo>
                    <a:pt x="1478247" y="1628451"/>
                  </a:lnTo>
                  <a:lnTo>
                    <a:pt x="1448224" y="1662210"/>
                  </a:lnTo>
                  <a:lnTo>
                    <a:pt x="1416753" y="1694274"/>
                  </a:lnTo>
                  <a:lnTo>
                    <a:pt x="1383893" y="1724575"/>
                  </a:lnTo>
                  <a:lnTo>
                    <a:pt x="1349703" y="1753048"/>
                  </a:lnTo>
                  <a:lnTo>
                    <a:pt x="1314242" y="1779626"/>
                  </a:lnTo>
                  <a:lnTo>
                    <a:pt x="1277569" y="1804243"/>
                  </a:lnTo>
                  <a:lnTo>
                    <a:pt x="1239745" y="1826831"/>
                  </a:lnTo>
                  <a:lnTo>
                    <a:pt x="1200827" y="1847324"/>
                  </a:lnTo>
                  <a:lnTo>
                    <a:pt x="1160876" y="1865655"/>
                  </a:lnTo>
                  <a:lnTo>
                    <a:pt x="1119950" y="1881759"/>
                  </a:lnTo>
                  <a:lnTo>
                    <a:pt x="1078109" y="1895568"/>
                  </a:lnTo>
                  <a:lnTo>
                    <a:pt x="1035412" y="1907015"/>
                  </a:lnTo>
                  <a:lnTo>
                    <a:pt x="991919" y="1916035"/>
                  </a:lnTo>
                  <a:lnTo>
                    <a:pt x="947688" y="1922560"/>
                  </a:lnTo>
                  <a:lnTo>
                    <a:pt x="902778" y="1926523"/>
                  </a:lnTo>
                  <a:lnTo>
                    <a:pt x="857250" y="1927860"/>
                  </a:lnTo>
                  <a:lnTo>
                    <a:pt x="811721" y="1926523"/>
                  </a:lnTo>
                  <a:lnTo>
                    <a:pt x="766811" y="1922560"/>
                  </a:lnTo>
                  <a:lnTo>
                    <a:pt x="722580" y="1916035"/>
                  </a:lnTo>
                  <a:lnTo>
                    <a:pt x="679087" y="1907015"/>
                  </a:lnTo>
                  <a:lnTo>
                    <a:pt x="636390" y="1895568"/>
                  </a:lnTo>
                  <a:lnTo>
                    <a:pt x="594549" y="1881759"/>
                  </a:lnTo>
                  <a:lnTo>
                    <a:pt x="553623" y="1865655"/>
                  </a:lnTo>
                  <a:lnTo>
                    <a:pt x="513672" y="1847324"/>
                  </a:lnTo>
                  <a:lnTo>
                    <a:pt x="474754" y="1826831"/>
                  </a:lnTo>
                  <a:lnTo>
                    <a:pt x="436930" y="1804243"/>
                  </a:lnTo>
                  <a:lnTo>
                    <a:pt x="400257" y="1779626"/>
                  </a:lnTo>
                  <a:lnTo>
                    <a:pt x="364796" y="1753048"/>
                  </a:lnTo>
                  <a:lnTo>
                    <a:pt x="330606" y="1724575"/>
                  </a:lnTo>
                  <a:lnTo>
                    <a:pt x="297746" y="1694274"/>
                  </a:lnTo>
                  <a:lnTo>
                    <a:pt x="266275" y="1662210"/>
                  </a:lnTo>
                  <a:lnTo>
                    <a:pt x="236252" y="1628451"/>
                  </a:lnTo>
                  <a:lnTo>
                    <a:pt x="207737" y="1593064"/>
                  </a:lnTo>
                  <a:lnTo>
                    <a:pt x="180788" y="1556115"/>
                  </a:lnTo>
                  <a:lnTo>
                    <a:pt x="155466" y="1517670"/>
                  </a:lnTo>
                  <a:lnTo>
                    <a:pt x="131829" y="1477796"/>
                  </a:lnTo>
                  <a:lnTo>
                    <a:pt x="109937" y="1436560"/>
                  </a:lnTo>
                  <a:lnTo>
                    <a:pt x="89849" y="1394028"/>
                  </a:lnTo>
                  <a:lnTo>
                    <a:pt x="71623" y="1350267"/>
                  </a:lnTo>
                  <a:lnTo>
                    <a:pt x="55320" y="1305344"/>
                  </a:lnTo>
                  <a:lnTo>
                    <a:pt x="40999" y="1259325"/>
                  </a:lnTo>
                  <a:lnTo>
                    <a:pt x="28718" y="1212277"/>
                  </a:lnTo>
                  <a:lnTo>
                    <a:pt x="18537" y="1164267"/>
                  </a:lnTo>
                  <a:lnTo>
                    <a:pt x="10516" y="1115360"/>
                  </a:lnTo>
                  <a:lnTo>
                    <a:pt x="4713" y="1065624"/>
                  </a:lnTo>
                  <a:lnTo>
                    <a:pt x="1188" y="1015125"/>
                  </a:lnTo>
                  <a:lnTo>
                    <a:pt x="0" y="963930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85490" y="4289552"/>
            <a:ext cx="10020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algn="ctr">
              <a:lnSpc>
                <a:spcPct val="100000"/>
              </a:lnSpc>
            </a:pP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25353" y="4103051"/>
            <a:ext cx="1795780" cy="1652905"/>
            <a:chOff x="4280725" y="3995737"/>
            <a:chExt cx="1795780" cy="1652905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5488" y="4000500"/>
              <a:ext cx="1786127" cy="16428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85488" y="4000500"/>
              <a:ext cx="1786255" cy="1643380"/>
            </a:xfrm>
            <a:custGeom>
              <a:avLst/>
              <a:gdLst/>
              <a:ahLst/>
              <a:cxnLst/>
              <a:rect l="l" t="t" r="r" b="b"/>
              <a:pathLst>
                <a:path w="1786254" h="1643379">
                  <a:moveTo>
                    <a:pt x="0" y="821436"/>
                  </a:moveTo>
                  <a:lnTo>
                    <a:pt x="1413" y="774825"/>
                  </a:lnTo>
                  <a:lnTo>
                    <a:pt x="5604" y="728896"/>
                  </a:lnTo>
                  <a:lnTo>
                    <a:pt x="12496" y="683718"/>
                  </a:lnTo>
                  <a:lnTo>
                    <a:pt x="22014" y="639361"/>
                  </a:lnTo>
                  <a:lnTo>
                    <a:pt x="34083" y="595893"/>
                  </a:lnTo>
                  <a:lnTo>
                    <a:pt x="48628" y="553385"/>
                  </a:lnTo>
                  <a:lnTo>
                    <a:pt x="65573" y="511906"/>
                  </a:lnTo>
                  <a:lnTo>
                    <a:pt x="84842" y="471525"/>
                  </a:lnTo>
                  <a:lnTo>
                    <a:pt x="106361" y="432311"/>
                  </a:lnTo>
                  <a:lnTo>
                    <a:pt x="130054" y="394334"/>
                  </a:lnTo>
                  <a:lnTo>
                    <a:pt x="155846" y="357663"/>
                  </a:lnTo>
                  <a:lnTo>
                    <a:pt x="183661" y="322367"/>
                  </a:lnTo>
                  <a:lnTo>
                    <a:pt x="213424" y="288516"/>
                  </a:lnTo>
                  <a:lnTo>
                    <a:pt x="245059" y="256180"/>
                  </a:lnTo>
                  <a:lnTo>
                    <a:pt x="278492" y="225427"/>
                  </a:lnTo>
                  <a:lnTo>
                    <a:pt x="313647" y="196327"/>
                  </a:lnTo>
                  <a:lnTo>
                    <a:pt x="350449" y="168949"/>
                  </a:lnTo>
                  <a:lnTo>
                    <a:pt x="388821" y="143363"/>
                  </a:lnTo>
                  <a:lnTo>
                    <a:pt x="428689" y="119637"/>
                  </a:lnTo>
                  <a:lnTo>
                    <a:pt x="469978" y="97843"/>
                  </a:lnTo>
                  <a:lnTo>
                    <a:pt x="512612" y="78047"/>
                  </a:lnTo>
                  <a:lnTo>
                    <a:pt x="556516" y="60321"/>
                  </a:lnTo>
                  <a:lnTo>
                    <a:pt x="601614" y="44734"/>
                  </a:lnTo>
                  <a:lnTo>
                    <a:pt x="647831" y="31354"/>
                  </a:lnTo>
                  <a:lnTo>
                    <a:pt x="695091" y="20251"/>
                  </a:lnTo>
                  <a:lnTo>
                    <a:pt x="743320" y="11495"/>
                  </a:lnTo>
                  <a:lnTo>
                    <a:pt x="792442" y="5155"/>
                  </a:lnTo>
                  <a:lnTo>
                    <a:pt x="842382" y="1300"/>
                  </a:lnTo>
                  <a:lnTo>
                    <a:pt x="893063" y="0"/>
                  </a:lnTo>
                  <a:lnTo>
                    <a:pt x="943745" y="1300"/>
                  </a:lnTo>
                  <a:lnTo>
                    <a:pt x="993685" y="5155"/>
                  </a:lnTo>
                  <a:lnTo>
                    <a:pt x="1042807" y="11495"/>
                  </a:lnTo>
                  <a:lnTo>
                    <a:pt x="1091036" y="20251"/>
                  </a:lnTo>
                  <a:lnTo>
                    <a:pt x="1138296" y="31354"/>
                  </a:lnTo>
                  <a:lnTo>
                    <a:pt x="1184513" y="44734"/>
                  </a:lnTo>
                  <a:lnTo>
                    <a:pt x="1229611" y="60321"/>
                  </a:lnTo>
                  <a:lnTo>
                    <a:pt x="1273515" y="78047"/>
                  </a:lnTo>
                  <a:lnTo>
                    <a:pt x="1316149" y="97843"/>
                  </a:lnTo>
                  <a:lnTo>
                    <a:pt x="1357438" y="119637"/>
                  </a:lnTo>
                  <a:lnTo>
                    <a:pt x="1397306" y="143363"/>
                  </a:lnTo>
                  <a:lnTo>
                    <a:pt x="1435678" y="168949"/>
                  </a:lnTo>
                  <a:lnTo>
                    <a:pt x="1472480" y="196327"/>
                  </a:lnTo>
                  <a:lnTo>
                    <a:pt x="1507635" y="225427"/>
                  </a:lnTo>
                  <a:lnTo>
                    <a:pt x="1541068" y="256180"/>
                  </a:lnTo>
                  <a:lnTo>
                    <a:pt x="1572703" y="288516"/>
                  </a:lnTo>
                  <a:lnTo>
                    <a:pt x="1602466" y="322367"/>
                  </a:lnTo>
                  <a:lnTo>
                    <a:pt x="1630281" y="357663"/>
                  </a:lnTo>
                  <a:lnTo>
                    <a:pt x="1656073" y="394334"/>
                  </a:lnTo>
                  <a:lnTo>
                    <a:pt x="1679766" y="432311"/>
                  </a:lnTo>
                  <a:lnTo>
                    <a:pt x="1701285" y="471525"/>
                  </a:lnTo>
                  <a:lnTo>
                    <a:pt x="1720554" y="511906"/>
                  </a:lnTo>
                  <a:lnTo>
                    <a:pt x="1737499" y="553385"/>
                  </a:lnTo>
                  <a:lnTo>
                    <a:pt x="1752044" y="595893"/>
                  </a:lnTo>
                  <a:lnTo>
                    <a:pt x="1764113" y="639361"/>
                  </a:lnTo>
                  <a:lnTo>
                    <a:pt x="1773631" y="683718"/>
                  </a:lnTo>
                  <a:lnTo>
                    <a:pt x="1780523" y="728896"/>
                  </a:lnTo>
                  <a:lnTo>
                    <a:pt x="1784714" y="774825"/>
                  </a:lnTo>
                  <a:lnTo>
                    <a:pt x="1786127" y="821436"/>
                  </a:lnTo>
                  <a:lnTo>
                    <a:pt x="1784714" y="868046"/>
                  </a:lnTo>
                  <a:lnTo>
                    <a:pt x="1780523" y="913975"/>
                  </a:lnTo>
                  <a:lnTo>
                    <a:pt x="1773631" y="959153"/>
                  </a:lnTo>
                  <a:lnTo>
                    <a:pt x="1764113" y="1003510"/>
                  </a:lnTo>
                  <a:lnTo>
                    <a:pt x="1752044" y="1046978"/>
                  </a:lnTo>
                  <a:lnTo>
                    <a:pt x="1737499" y="1089486"/>
                  </a:lnTo>
                  <a:lnTo>
                    <a:pt x="1720554" y="1130965"/>
                  </a:lnTo>
                  <a:lnTo>
                    <a:pt x="1701285" y="1171346"/>
                  </a:lnTo>
                  <a:lnTo>
                    <a:pt x="1679766" y="1210560"/>
                  </a:lnTo>
                  <a:lnTo>
                    <a:pt x="1656073" y="1248537"/>
                  </a:lnTo>
                  <a:lnTo>
                    <a:pt x="1630281" y="1285208"/>
                  </a:lnTo>
                  <a:lnTo>
                    <a:pt x="1602466" y="1320504"/>
                  </a:lnTo>
                  <a:lnTo>
                    <a:pt x="1572703" y="1354355"/>
                  </a:lnTo>
                  <a:lnTo>
                    <a:pt x="1541068" y="1386691"/>
                  </a:lnTo>
                  <a:lnTo>
                    <a:pt x="1507635" y="1417444"/>
                  </a:lnTo>
                  <a:lnTo>
                    <a:pt x="1472480" y="1446544"/>
                  </a:lnTo>
                  <a:lnTo>
                    <a:pt x="1435678" y="1473922"/>
                  </a:lnTo>
                  <a:lnTo>
                    <a:pt x="1397306" y="1499508"/>
                  </a:lnTo>
                  <a:lnTo>
                    <a:pt x="1357438" y="1523234"/>
                  </a:lnTo>
                  <a:lnTo>
                    <a:pt x="1316149" y="1545028"/>
                  </a:lnTo>
                  <a:lnTo>
                    <a:pt x="1273515" y="1564824"/>
                  </a:lnTo>
                  <a:lnTo>
                    <a:pt x="1229611" y="1582550"/>
                  </a:lnTo>
                  <a:lnTo>
                    <a:pt x="1184513" y="1598137"/>
                  </a:lnTo>
                  <a:lnTo>
                    <a:pt x="1138296" y="1611517"/>
                  </a:lnTo>
                  <a:lnTo>
                    <a:pt x="1091036" y="1622620"/>
                  </a:lnTo>
                  <a:lnTo>
                    <a:pt x="1042807" y="1631376"/>
                  </a:lnTo>
                  <a:lnTo>
                    <a:pt x="993685" y="1637716"/>
                  </a:lnTo>
                  <a:lnTo>
                    <a:pt x="943745" y="1641571"/>
                  </a:lnTo>
                  <a:lnTo>
                    <a:pt x="893063" y="1642872"/>
                  </a:lnTo>
                  <a:lnTo>
                    <a:pt x="842382" y="1641571"/>
                  </a:lnTo>
                  <a:lnTo>
                    <a:pt x="792442" y="1637716"/>
                  </a:lnTo>
                  <a:lnTo>
                    <a:pt x="743320" y="1631376"/>
                  </a:lnTo>
                  <a:lnTo>
                    <a:pt x="695091" y="1622620"/>
                  </a:lnTo>
                  <a:lnTo>
                    <a:pt x="647831" y="1611517"/>
                  </a:lnTo>
                  <a:lnTo>
                    <a:pt x="601614" y="1598137"/>
                  </a:lnTo>
                  <a:lnTo>
                    <a:pt x="556516" y="1582550"/>
                  </a:lnTo>
                  <a:lnTo>
                    <a:pt x="512612" y="1564824"/>
                  </a:lnTo>
                  <a:lnTo>
                    <a:pt x="469978" y="1545028"/>
                  </a:lnTo>
                  <a:lnTo>
                    <a:pt x="428689" y="1523234"/>
                  </a:lnTo>
                  <a:lnTo>
                    <a:pt x="388821" y="1499508"/>
                  </a:lnTo>
                  <a:lnTo>
                    <a:pt x="350449" y="1473922"/>
                  </a:lnTo>
                  <a:lnTo>
                    <a:pt x="313647" y="1446544"/>
                  </a:lnTo>
                  <a:lnTo>
                    <a:pt x="278492" y="1417444"/>
                  </a:lnTo>
                  <a:lnTo>
                    <a:pt x="245059" y="1386691"/>
                  </a:lnTo>
                  <a:lnTo>
                    <a:pt x="213424" y="1354355"/>
                  </a:lnTo>
                  <a:lnTo>
                    <a:pt x="183661" y="1320504"/>
                  </a:lnTo>
                  <a:lnTo>
                    <a:pt x="155846" y="1285208"/>
                  </a:lnTo>
                  <a:lnTo>
                    <a:pt x="130054" y="1248537"/>
                  </a:lnTo>
                  <a:lnTo>
                    <a:pt x="106361" y="1210560"/>
                  </a:lnTo>
                  <a:lnTo>
                    <a:pt x="84842" y="1171346"/>
                  </a:lnTo>
                  <a:lnTo>
                    <a:pt x="65573" y="1130965"/>
                  </a:lnTo>
                  <a:lnTo>
                    <a:pt x="48628" y="1089486"/>
                  </a:lnTo>
                  <a:lnTo>
                    <a:pt x="34083" y="1046978"/>
                  </a:lnTo>
                  <a:lnTo>
                    <a:pt x="22014" y="1003510"/>
                  </a:lnTo>
                  <a:lnTo>
                    <a:pt x="12496" y="959153"/>
                  </a:lnTo>
                  <a:lnTo>
                    <a:pt x="5604" y="913975"/>
                  </a:lnTo>
                  <a:lnTo>
                    <a:pt x="1413" y="868046"/>
                  </a:lnTo>
                  <a:lnTo>
                    <a:pt x="0" y="821436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479163" y="4371594"/>
            <a:ext cx="122161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sz="16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6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ение  </a:t>
            </a: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10237" y="3852481"/>
            <a:ext cx="1795780" cy="1867535"/>
            <a:chOff x="5710237" y="3852481"/>
            <a:chExt cx="1795780" cy="1867535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0" y="3857244"/>
              <a:ext cx="1786127" cy="185775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715000" y="3857244"/>
              <a:ext cx="1786255" cy="1858010"/>
            </a:xfrm>
            <a:custGeom>
              <a:avLst/>
              <a:gdLst/>
              <a:ahLst/>
              <a:cxnLst/>
              <a:rect l="l" t="t" r="r" b="b"/>
              <a:pathLst>
                <a:path w="1786254" h="1858010">
                  <a:moveTo>
                    <a:pt x="0" y="928877"/>
                  </a:moveTo>
                  <a:lnTo>
                    <a:pt x="1237" y="879550"/>
                  </a:lnTo>
                  <a:lnTo>
                    <a:pt x="4909" y="830893"/>
                  </a:lnTo>
                  <a:lnTo>
                    <a:pt x="10954" y="782971"/>
                  </a:lnTo>
                  <a:lnTo>
                    <a:pt x="19310" y="735846"/>
                  </a:lnTo>
                  <a:lnTo>
                    <a:pt x="29916" y="689585"/>
                  </a:lnTo>
                  <a:lnTo>
                    <a:pt x="42709" y="644250"/>
                  </a:lnTo>
                  <a:lnTo>
                    <a:pt x="57628" y="599907"/>
                  </a:lnTo>
                  <a:lnTo>
                    <a:pt x="74611" y="556619"/>
                  </a:lnTo>
                  <a:lnTo>
                    <a:pt x="93597" y="514450"/>
                  </a:lnTo>
                  <a:lnTo>
                    <a:pt x="114523" y="473466"/>
                  </a:lnTo>
                  <a:lnTo>
                    <a:pt x="137329" y="433729"/>
                  </a:lnTo>
                  <a:lnTo>
                    <a:pt x="161952" y="395305"/>
                  </a:lnTo>
                  <a:lnTo>
                    <a:pt x="188332" y="358257"/>
                  </a:lnTo>
                  <a:lnTo>
                    <a:pt x="216405" y="322650"/>
                  </a:lnTo>
                  <a:lnTo>
                    <a:pt x="246110" y="288548"/>
                  </a:lnTo>
                  <a:lnTo>
                    <a:pt x="277387" y="256015"/>
                  </a:lnTo>
                  <a:lnTo>
                    <a:pt x="310172" y="225115"/>
                  </a:lnTo>
                  <a:lnTo>
                    <a:pt x="344405" y="195914"/>
                  </a:lnTo>
                  <a:lnTo>
                    <a:pt x="380023" y="168474"/>
                  </a:lnTo>
                  <a:lnTo>
                    <a:pt x="416965" y="142860"/>
                  </a:lnTo>
                  <a:lnTo>
                    <a:pt x="455169" y="119136"/>
                  </a:lnTo>
                  <a:lnTo>
                    <a:pt x="494574" y="97367"/>
                  </a:lnTo>
                  <a:lnTo>
                    <a:pt x="535118" y="77617"/>
                  </a:lnTo>
                  <a:lnTo>
                    <a:pt x="576739" y="59950"/>
                  </a:lnTo>
                  <a:lnTo>
                    <a:pt x="619375" y="44430"/>
                  </a:lnTo>
                  <a:lnTo>
                    <a:pt x="662966" y="31122"/>
                  </a:lnTo>
                  <a:lnTo>
                    <a:pt x="707448" y="20089"/>
                  </a:lnTo>
                  <a:lnTo>
                    <a:pt x="752760" y="11396"/>
                  </a:lnTo>
                  <a:lnTo>
                    <a:pt x="798842" y="5108"/>
                  </a:lnTo>
                  <a:lnTo>
                    <a:pt x="845630" y="1287"/>
                  </a:lnTo>
                  <a:lnTo>
                    <a:pt x="893064" y="0"/>
                  </a:lnTo>
                  <a:lnTo>
                    <a:pt x="940497" y="1287"/>
                  </a:lnTo>
                  <a:lnTo>
                    <a:pt x="987285" y="5108"/>
                  </a:lnTo>
                  <a:lnTo>
                    <a:pt x="1033367" y="11396"/>
                  </a:lnTo>
                  <a:lnTo>
                    <a:pt x="1078679" y="20089"/>
                  </a:lnTo>
                  <a:lnTo>
                    <a:pt x="1123161" y="31122"/>
                  </a:lnTo>
                  <a:lnTo>
                    <a:pt x="1166752" y="44430"/>
                  </a:lnTo>
                  <a:lnTo>
                    <a:pt x="1209388" y="59950"/>
                  </a:lnTo>
                  <a:lnTo>
                    <a:pt x="1251009" y="77617"/>
                  </a:lnTo>
                  <a:lnTo>
                    <a:pt x="1291553" y="97367"/>
                  </a:lnTo>
                  <a:lnTo>
                    <a:pt x="1330958" y="119136"/>
                  </a:lnTo>
                  <a:lnTo>
                    <a:pt x="1369162" y="142860"/>
                  </a:lnTo>
                  <a:lnTo>
                    <a:pt x="1406104" y="168474"/>
                  </a:lnTo>
                  <a:lnTo>
                    <a:pt x="1441722" y="195914"/>
                  </a:lnTo>
                  <a:lnTo>
                    <a:pt x="1475955" y="225115"/>
                  </a:lnTo>
                  <a:lnTo>
                    <a:pt x="1508740" y="256015"/>
                  </a:lnTo>
                  <a:lnTo>
                    <a:pt x="1540017" y="288548"/>
                  </a:lnTo>
                  <a:lnTo>
                    <a:pt x="1569722" y="322650"/>
                  </a:lnTo>
                  <a:lnTo>
                    <a:pt x="1597795" y="358257"/>
                  </a:lnTo>
                  <a:lnTo>
                    <a:pt x="1624175" y="395305"/>
                  </a:lnTo>
                  <a:lnTo>
                    <a:pt x="1648798" y="433729"/>
                  </a:lnTo>
                  <a:lnTo>
                    <a:pt x="1671604" y="473466"/>
                  </a:lnTo>
                  <a:lnTo>
                    <a:pt x="1692530" y="514450"/>
                  </a:lnTo>
                  <a:lnTo>
                    <a:pt x="1711516" y="556619"/>
                  </a:lnTo>
                  <a:lnTo>
                    <a:pt x="1728499" y="599907"/>
                  </a:lnTo>
                  <a:lnTo>
                    <a:pt x="1743418" y="644250"/>
                  </a:lnTo>
                  <a:lnTo>
                    <a:pt x="1756211" y="689585"/>
                  </a:lnTo>
                  <a:lnTo>
                    <a:pt x="1766817" y="735846"/>
                  </a:lnTo>
                  <a:lnTo>
                    <a:pt x="1775173" y="782971"/>
                  </a:lnTo>
                  <a:lnTo>
                    <a:pt x="1781218" y="830893"/>
                  </a:lnTo>
                  <a:lnTo>
                    <a:pt x="1784890" y="879550"/>
                  </a:lnTo>
                  <a:lnTo>
                    <a:pt x="1786127" y="928877"/>
                  </a:lnTo>
                  <a:lnTo>
                    <a:pt x="1784890" y="978205"/>
                  </a:lnTo>
                  <a:lnTo>
                    <a:pt x="1781218" y="1026862"/>
                  </a:lnTo>
                  <a:lnTo>
                    <a:pt x="1775173" y="1074784"/>
                  </a:lnTo>
                  <a:lnTo>
                    <a:pt x="1766817" y="1121909"/>
                  </a:lnTo>
                  <a:lnTo>
                    <a:pt x="1756211" y="1168170"/>
                  </a:lnTo>
                  <a:lnTo>
                    <a:pt x="1743418" y="1213505"/>
                  </a:lnTo>
                  <a:lnTo>
                    <a:pt x="1728499" y="1257848"/>
                  </a:lnTo>
                  <a:lnTo>
                    <a:pt x="1711516" y="1301136"/>
                  </a:lnTo>
                  <a:lnTo>
                    <a:pt x="1692530" y="1343305"/>
                  </a:lnTo>
                  <a:lnTo>
                    <a:pt x="1671604" y="1384289"/>
                  </a:lnTo>
                  <a:lnTo>
                    <a:pt x="1648798" y="1424026"/>
                  </a:lnTo>
                  <a:lnTo>
                    <a:pt x="1624175" y="1462450"/>
                  </a:lnTo>
                  <a:lnTo>
                    <a:pt x="1597795" y="1499498"/>
                  </a:lnTo>
                  <a:lnTo>
                    <a:pt x="1569722" y="1535105"/>
                  </a:lnTo>
                  <a:lnTo>
                    <a:pt x="1540017" y="1569207"/>
                  </a:lnTo>
                  <a:lnTo>
                    <a:pt x="1508740" y="1601740"/>
                  </a:lnTo>
                  <a:lnTo>
                    <a:pt x="1475955" y="1632640"/>
                  </a:lnTo>
                  <a:lnTo>
                    <a:pt x="1441722" y="1661841"/>
                  </a:lnTo>
                  <a:lnTo>
                    <a:pt x="1406104" y="1689281"/>
                  </a:lnTo>
                  <a:lnTo>
                    <a:pt x="1369162" y="1714895"/>
                  </a:lnTo>
                  <a:lnTo>
                    <a:pt x="1330958" y="1738619"/>
                  </a:lnTo>
                  <a:lnTo>
                    <a:pt x="1291553" y="1760388"/>
                  </a:lnTo>
                  <a:lnTo>
                    <a:pt x="1251009" y="1780138"/>
                  </a:lnTo>
                  <a:lnTo>
                    <a:pt x="1209388" y="1797805"/>
                  </a:lnTo>
                  <a:lnTo>
                    <a:pt x="1166752" y="1813325"/>
                  </a:lnTo>
                  <a:lnTo>
                    <a:pt x="1123161" y="1826633"/>
                  </a:lnTo>
                  <a:lnTo>
                    <a:pt x="1078679" y="1837666"/>
                  </a:lnTo>
                  <a:lnTo>
                    <a:pt x="1033367" y="1846359"/>
                  </a:lnTo>
                  <a:lnTo>
                    <a:pt x="987285" y="1852647"/>
                  </a:lnTo>
                  <a:lnTo>
                    <a:pt x="940497" y="1856468"/>
                  </a:lnTo>
                  <a:lnTo>
                    <a:pt x="893064" y="1857755"/>
                  </a:lnTo>
                  <a:lnTo>
                    <a:pt x="845630" y="1856468"/>
                  </a:lnTo>
                  <a:lnTo>
                    <a:pt x="798842" y="1852647"/>
                  </a:lnTo>
                  <a:lnTo>
                    <a:pt x="752760" y="1846359"/>
                  </a:lnTo>
                  <a:lnTo>
                    <a:pt x="707448" y="1837666"/>
                  </a:lnTo>
                  <a:lnTo>
                    <a:pt x="662966" y="1826633"/>
                  </a:lnTo>
                  <a:lnTo>
                    <a:pt x="619375" y="1813325"/>
                  </a:lnTo>
                  <a:lnTo>
                    <a:pt x="576739" y="1797805"/>
                  </a:lnTo>
                  <a:lnTo>
                    <a:pt x="535118" y="1780138"/>
                  </a:lnTo>
                  <a:lnTo>
                    <a:pt x="494574" y="1760388"/>
                  </a:lnTo>
                  <a:lnTo>
                    <a:pt x="455169" y="1738619"/>
                  </a:lnTo>
                  <a:lnTo>
                    <a:pt x="416965" y="1714895"/>
                  </a:lnTo>
                  <a:lnTo>
                    <a:pt x="380023" y="1689281"/>
                  </a:lnTo>
                  <a:lnTo>
                    <a:pt x="344405" y="1661841"/>
                  </a:lnTo>
                  <a:lnTo>
                    <a:pt x="310172" y="1632640"/>
                  </a:lnTo>
                  <a:lnTo>
                    <a:pt x="277387" y="1601740"/>
                  </a:lnTo>
                  <a:lnTo>
                    <a:pt x="246110" y="1569207"/>
                  </a:lnTo>
                  <a:lnTo>
                    <a:pt x="216405" y="1535105"/>
                  </a:lnTo>
                  <a:lnTo>
                    <a:pt x="188332" y="1499498"/>
                  </a:lnTo>
                  <a:lnTo>
                    <a:pt x="161952" y="1462450"/>
                  </a:lnTo>
                  <a:lnTo>
                    <a:pt x="137329" y="1424026"/>
                  </a:lnTo>
                  <a:lnTo>
                    <a:pt x="114523" y="1384289"/>
                  </a:lnTo>
                  <a:lnTo>
                    <a:pt x="93597" y="1343305"/>
                  </a:lnTo>
                  <a:lnTo>
                    <a:pt x="74611" y="1301136"/>
                  </a:lnTo>
                  <a:lnTo>
                    <a:pt x="57628" y="1257848"/>
                  </a:lnTo>
                  <a:lnTo>
                    <a:pt x="42709" y="1213505"/>
                  </a:lnTo>
                  <a:lnTo>
                    <a:pt x="29916" y="1168170"/>
                  </a:lnTo>
                  <a:lnTo>
                    <a:pt x="19310" y="1121909"/>
                  </a:lnTo>
                  <a:lnTo>
                    <a:pt x="10954" y="1074784"/>
                  </a:lnTo>
                  <a:lnTo>
                    <a:pt x="4909" y="1026862"/>
                  </a:lnTo>
                  <a:lnTo>
                    <a:pt x="1237" y="978205"/>
                  </a:lnTo>
                  <a:lnTo>
                    <a:pt x="0" y="928877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68948" y="4396866"/>
            <a:ext cx="10807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лнение  </a:t>
            </a:r>
            <a:r>
              <a:rPr sz="16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8555" y="3352800"/>
            <a:ext cx="8130540" cy="2512060"/>
            <a:chOff x="638555" y="3352800"/>
            <a:chExt cx="8130540" cy="2512060"/>
          </a:xfrm>
        </p:grpSpPr>
        <p:sp>
          <p:nvSpPr>
            <p:cNvPr id="32" name="object 32"/>
            <p:cNvSpPr/>
            <p:nvPr/>
          </p:nvSpPr>
          <p:spPr>
            <a:xfrm>
              <a:off x="643127" y="3357372"/>
              <a:ext cx="7787005" cy="1905"/>
            </a:xfrm>
            <a:custGeom>
              <a:avLst/>
              <a:gdLst/>
              <a:ahLst/>
              <a:cxnLst/>
              <a:rect l="l" t="t" r="r" b="b"/>
              <a:pathLst>
                <a:path w="7787005" h="1904">
                  <a:moveTo>
                    <a:pt x="0" y="0"/>
                  </a:moveTo>
                  <a:lnTo>
                    <a:pt x="7786751" y="165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3127" y="3357372"/>
              <a:ext cx="1905" cy="285750"/>
            </a:xfrm>
            <a:custGeom>
              <a:avLst/>
              <a:gdLst/>
              <a:ahLst/>
              <a:cxnLst/>
              <a:rect l="l" t="t" r="r" b="b"/>
              <a:pathLst>
                <a:path w="1904" h="285750">
                  <a:moveTo>
                    <a:pt x="1587" y="0"/>
                  </a:moveTo>
                  <a:lnTo>
                    <a:pt x="0" y="28575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15895" y="3357372"/>
              <a:ext cx="4297045" cy="714375"/>
            </a:xfrm>
            <a:custGeom>
              <a:avLst/>
              <a:gdLst/>
              <a:ahLst/>
              <a:cxnLst/>
              <a:rect l="l" t="t" r="r" b="b"/>
              <a:pathLst>
                <a:path w="4297045" h="714375">
                  <a:moveTo>
                    <a:pt x="0" y="0"/>
                  </a:moveTo>
                  <a:lnTo>
                    <a:pt x="34162" y="714375"/>
                  </a:lnTo>
                </a:path>
                <a:path w="4297045" h="714375">
                  <a:moveTo>
                    <a:pt x="1143127" y="1524"/>
                  </a:moveTo>
                  <a:lnTo>
                    <a:pt x="1141476" y="501650"/>
                  </a:lnTo>
                </a:path>
                <a:path w="4297045" h="714375">
                  <a:moveTo>
                    <a:pt x="2927604" y="71627"/>
                  </a:moveTo>
                  <a:lnTo>
                    <a:pt x="2963291" y="643127"/>
                  </a:lnTo>
                </a:path>
                <a:path w="4297045" h="714375">
                  <a:moveTo>
                    <a:pt x="4296536" y="0"/>
                  </a:moveTo>
                  <a:lnTo>
                    <a:pt x="4285488" y="49060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29244" y="3357372"/>
              <a:ext cx="60325" cy="347980"/>
            </a:xfrm>
            <a:custGeom>
              <a:avLst/>
              <a:gdLst/>
              <a:ahLst/>
              <a:cxnLst/>
              <a:rect l="l" t="t" r="r" b="b"/>
              <a:pathLst>
                <a:path w="60325" h="347979">
                  <a:moveTo>
                    <a:pt x="0" y="0"/>
                  </a:moveTo>
                  <a:lnTo>
                    <a:pt x="60325" y="347725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14871" y="5858255"/>
              <a:ext cx="2500630" cy="1905"/>
            </a:xfrm>
            <a:custGeom>
              <a:avLst/>
              <a:gdLst/>
              <a:ahLst/>
              <a:cxnLst/>
              <a:rect l="l" t="t" r="r" b="b"/>
              <a:pathLst>
                <a:path w="2500629" h="1904">
                  <a:moveTo>
                    <a:pt x="0" y="0"/>
                  </a:moveTo>
                  <a:lnTo>
                    <a:pt x="2500376" y="1587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64326" y="5571744"/>
              <a:ext cx="2604770" cy="286385"/>
            </a:xfrm>
            <a:custGeom>
              <a:avLst/>
              <a:gdLst/>
              <a:ahLst/>
              <a:cxnLst/>
              <a:rect l="l" t="t" r="r" b="b"/>
              <a:pathLst>
                <a:path w="2604770" h="286385">
                  <a:moveTo>
                    <a:pt x="103378" y="88887"/>
                  </a:moveTo>
                  <a:lnTo>
                    <a:pt x="101600" y="85852"/>
                  </a:lnTo>
                  <a:lnTo>
                    <a:pt x="59321" y="12573"/>
                  </a:lnTo>
                  <a:lnTo>
                    <a:pt x="52070" y="0"/>
                  </a:lnTo>
                  <a:lnTo>
                    <a:pt x="0" y="88315"/>
                  </a:lnTo>
                  <a:lnTo>
                    <a:pt x="889" y="92202"/>
                  </a:lnTo>
                  <a:lnTo>
                    <a:pt x="6985" y="95770"/>
                  </a:lnTo>
                  <a:lnTo>
                    <a:pt x="10922" y="94767"/>
                  </a:lnTo>
                  <a:lnTo>
                    <a:pt x="45542" y="36068"/>
                  </a:lnTo>
                  <a:lnTo>
                    <a:pt x="45643" y="25133"/>
                  </a:lnTo>
                  <a:lnTo>
                    <a:pt x="45580" y="36004"/>
                  </a:lnTo>
                  <a:lnTo>
                    <a:pt x="44196" y="285711"/>
                  </a:lnTo>
                  <a:lnTo>
                    <a:pt x="56896" y="285788"/>
                  </a:lnTo>
                  <a:lnTo>
                    <a:pt x="58280" y="36068"/>
                  </a:lnTo>
                  <a:lnTo>
                    <a:pt x="90551" y="92202"/>
                  </a:lnTo>
                  <a:lnTo>
                    <a:pt x="92329" y="95224"/>
                  </a:lnTo>
                  <a:lnTo>
                    <a:pt x="96266" y="96266"/>
                  </a:lnTo>
                  <a:lnTo>
                    <a:pt x="99314" y="94526"/>
                  </a:lnTo>
                  <a:lnTo>
                    <a:pt x="102235" y="92773"/>
                  </a:lnTo>
                  <a:lnTo>
                    <a:pt x="103378" y="88887"/>
                  </a:lnTo>
                  <a:close/>
                </a:path>
                <a:path w="2604770" h="286385">
                  <a:moveTo>
                    <a:pt x="2604262" y="88887"/>
                  </a:moveTo>
                  <a:lnTo>
                    <a:pt x="2602484" y="85852"/>
                  </a:lnTo>
                  <a:lnTo>
                    <a:pt x="2560205" y="12573"/>
                  </a:lnTo>
                  <a:lnTo>
                    <a:pt x="2552954" y="0"/>
                  </a:lnTo>
                  <a:lnTo>
                    <a:pt x="2500884" y="88315"/>
                  </a:lnTo>
                  <a:lnTo>
                    <a:pt x="2501773" y="92202"/>
                  </a:lnTo>
                  <a:lnTo>
                    <a:pt x="2507869" y="95770"/>
                  </a:lnTo>
                  <a:lnTo>
                    <a:pt x="2511806" y="94767"/>
                  </a:lnTo>
                  <a:lnTo>
                    <a:pt x="2546426" y="36068"/>
                  </a:lnTo>
                  <a:lnTo>
                    <a:pt x="2546527" y="25133"/>
                  </a:lnTo>
                  <a:lnTo>
                    <a:pt x="2546464" y="36004"/>
                  </a:lnTo>
                  <a:lnTo>
                    <a:pt x="2545080" y="285711"/>
                  </a:lnTo>
                  <a:lnTo>
                    <a:pt x="2557780" y="285788"/>
                  </a:lnTo>
                  <a:lnTo>
                    <a:pt x="2559164" y="36068"/>
                  </a:lnTo>
                  <a:lnTo>
                    <a:pt x="2591435" y="92202"/>
                  </a:lnTo>
                  <a:lnTo>
                    <a:pt x="2593213" y="95224"/>
                  </a:lnTo>
                  <a:lnTo>
                    <a:pt x="2597150" y="96266"/>
                  </a:lnTo>
                  <a:lnTo>
                    <a:pt x="2600198" y="94526"/>
                  </a:lnTo>
                  <a:lnTo>
                    <a:pt x="2603119" y="92773"/>
                  </a:lnTo>
                  <a:lnTo>
                    <a:pt x="2604262" y="88887"/>
                  </a:lnTo>
                  <a:close/>
                </a:path>
              </a:pathLst>
            </a:custGeom>
            <a:solidFill>
              <a:srgbClr val="1CA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500377" y="6144005"/>
            <a:ext cx="2357755" cy="304571"/>
          </a:xfrm>
          <a:prstGeom prst="rect">
            <a:avLst/>
          </a:prstGeom>
          <a:solidFill>
            <a:srgbClr val="3E8752"/>
          </a:solidFill>
          <a:ln w="19811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215"/>
              </a:spcBef>
            </a:pPr>
            <a:r>
              <a:rPr sz="18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</a:t>
            </a:r>
            <a:r>
              <a:rPr sz="18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58890" y="6002273"/>
            <a:ext cx="2357755" cy="303287"/>
          </a:xfrm>
          <a:prstGeom prst="rect">
            <a:avLst/>
          </a:prstGeom>
          <a:solidFill>
            <a:srgbClr val="3E8752"/>
          </a:solidFill>
          <a:ln w="19811">
            <a:solidFill>
              <a:srgbClr val="FFFFF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204"/>
              </a:spcBef>
            </a:pPr>
            <a:r>
              <a:rPr sz="18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</a:t>
            </a:r>
            <a:r>
              <a:rPr sz="18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52043" y="6286474"/>
            <a:ext cx="8559800" cy="362585"/>
            <a:chOff x="352043" y="6286474"/>
            <a:chExt cx="8559800" cy="362585"/>
          </a:xfrm>
        </p:grpSpPr>
        <p:sp>
          <p:nvSpPr>
            <p:cNvPr id="41" name="object 41"/>
            <p:cNvSpPr/>
            <p:nvPr/>
          </p:nvSpPr>
          <p:spPr>
            <a:xfrm>
              <a:off x="356615" y="6573011"/>
              <a:ext cx="8501380" cy="71755"/>
            </a:xfrm>
            <a:custGeom>
              <a:avLst/>
              <a:gdLst/>
              <a:ahLst/>
              <a:cxnLst/>
              <a:rect l="l" t="t" r="r" b="b"/>
              <a:pathLst>
                <a:path w="8501380" h="71754">
                  <a:moveTo>
                    <a:pt x="0" y="71437"/>
                  </a:moveTo>
                  <a:lnTo>
                    <a:pt x="8501126" y="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08465" y="6286474"/>
              <a:ext cx="103505" cy="286385"/>
            </a:xfrm>
            <a:custGeom>
              <a:avLst/>
              <a:gdLst/>
              <a:ahLst/>
              <a:cxnLst/>
              <a:rect l="l" t="t" r="r" b="b"/>
              <a:pathLst>
                <a:path w="103504" h="286384">
                  <a:moveTo>
                    <a:pt x="52015" y="25168"/>
                  </a:moveTo>
                  <a:lnTo>
                    <a:pt x="45588" y="36057"/>
                  </a:lnTo>
                  <a:lnTo>
                    <a:pt x="44195" y="285737"/>
                  </a:lnTo>
                  <a:lnTo>
                    <a:pt x="56895" y="285813"/>
                  </a:lnTo>
                  <a:lnTo>
                    <a:pt x="58289" y="36082"/>
                  </a:lnTo>
                  <a:lnTo>
                    <a:pt x="52015" y="25168"/>
                  </a:lnTo>
                  <a:close/>
                </a:path>
                <a:path w="103504" h="286384">
                  <a:moveTo>
                    <a:pt x="59314" y="12560"/>
                  </a:moveTo>
                  <a:lnTo>
                    <a:pt x="45719" y="12560"/>
                  </a:lnTo>
                  <a:lnTo>
                    <a:pt x="58419" y="12636"/>
                  </a:lnTo>
                  <a:lnTo>
                    <a:pt x="58289" y="36082"/>
                  </a:lnTo>
                  <a:lnTo>
                    <a:pt x="90558" y="92227"/>
                  </a:lnTo>
                  <a:lnTo>
                    <a:pt x="92328" y="95250"/>
                  </a:lnTo>
                  <a:lnTo>
                    <a:pt x="96265" y="96291"/>
                  </a:lnTo>
                  <a:lnTo>
                    <a:pt x="99313" y="94551"/>
                  </a:lnTo>
                  <a:lnTo>
                    <a:pt x="102234" y="92798"/>
                  </a:lnTo>
                  <a:lnTo>
                    <a:pt x="103377" y="88912"/>
                  </a:lnTo>
                  <a:lnTo>
                    <a:pt x="101600" y="85877"/>
                  </a:lnTo>
                  <a:lnTo>
                    <a:pt x="59314" y="12560"/>
                  </a:lnTo>
                  <a:close/>
                </a:path>
                <a:path w="103504" h="286384">
                  <a:moveTo>
                    <a:pt x="52069" y="0"/>
                  </a:moveTo>
                  <a:lnTo>
                    <a:pt x="0" y="88341"/>
                  </a:lnTo>
                  <a:lnTo>
                    <a:pt x="888" y="92227"/>
                  </a:lnTo>
                  <a:lnTo>
                    <a:pt x="6984" y="95796"/>
                  </a:lnTo>
                  <a:lnTo>
                    <a:pt x="10922" y="94792"/>
                  </a:lnTo>
                  <a:lnTo>
                    <a:pt x="45573" y="36082"/>
                  </a:lnTo>
                  <a:lnTo>
                    <a:pt x="45719" y="12560"/>
                  </a:lnTo>
                  <a:lnTo>
                    <a:pt x="59314" y="12560"/>
                  </a:lnTo>
                  <a:lnTo>
                    <a:pt x="52069" y="0"/>
                  </a:lnTo>
                  <a:close/>
                </a:path>
                <a:path w="103504" h="286384">
                  <a:moveTo>
                    <a:pt x="58402" y="15760"/>
                  </a:moveTo>
                  <a:lnTo>
                    <a:pt x="46608" y="15760"/>
                  </a:lnTo>
                  <a:lnTo>
                    <a:pt x="57530" y="15824"/>
                  </a:lnTo>
                  <a:lnTo>
                    <a:pt x="52015" y="25168"/>
                  </a:lnTo>
                  <a:lnTo>
                    <a:pt x="58289" y="36082"/>
                  </a:lnTo>
                  <a:lnTo>
                    <a:pt x="58402" y="15760"/>
                  </a:lnTo>
                  <a:close/>
                </a:path>
                <a:path w="103504" h="286384">
                  <a:moveTo>
                    <a:pt x="45719" y="12560"/>
                  </a:moveTo>
                  <a:lnTo>
                    <a:pt x="45588" y="36057"/>
                  </a:lnTo>
                  <a:lnTo>
                    <a:pt x="52015" y="25168"/>
                  </a:lnTo>
                  <a:lnTo>
                    <a:pt x="46608" y="15760"/>
                  </a:lnTo>
                  <a:lnTo>
                    <a:pt x="58402" y="15760"/>
                  </a:lnTo>
                  <a:lnTo>
                    <a:pt x="58419" y="12636"/>
                  </a:lnTo>
                  <a:lnTo>
                    <a:pt x="45719" y="12560"/>
                  </a:lnTo>
                  <a:close/>
                </a:path>
                <a:path w="103504" h="286384">
                  <a:moveTo>
                    <a:pt x="46608" y="15760"/>
                  </a:moveTo>
                  <a:lnTo>
                    <a:pt x="52015" y="25168"/>
                  </a:lnTo>
                  <a:lnTo>
                    <a:pt x="57530" y="15824"/>
                  </a:lnTo>
                  <a:lnTo>
                    <a:pt x="46608" y="15760"/>
                  </a:lnTo>
                  <a:close/>
                </a:path>
              </a:pathLst>
            </a:custGeom>
            <a:solidFill>
              <a:srgbClr val="1CA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95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10123" y="2196758"/>
            <a:ext cx="3302000" cy="2261870"/>
            <a:chOff x="280415" y="826769"/>
            <a:chExt cx="3302000" cy="2261870"/>
          </a:xfrm>
        </p:grpSpPr>
        <p:sp>
          <p:nvSpPr>
            <p:cNvPr id="4" name="object 4"/>
            <p:cNvSpPr/>
            <p:nvPr/>
          </p:nvSpPr>
          <p:spPr>
            <a:xfrm>
              <a:off x="572261" y="826769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415" y="1429511"/>
              <a:ext cx="3301746" cy="16588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3000" y="120385"/>
            <a:ext cx="7202170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75"/>
              </a:lnSpc>
              <a:spcBef>
                <a:spcPts val="100"/>
              </a:spcBef>
            </a:pPr>
            <a:r>
              <a:rPr lang="ru-RU" sz="3600" spc="85" dirty="0" smtClean="0">
                <a:solidFill>
                  <a:srgbClr val="0C0C0C"/>
                </a:solidFill>
              </a:rPr>
              <a:t/>
            </a:r>
            <a:br>
              <a:rPr lang="ru-RU" sz="3600" spc="85" dirty="0" smtClean="0">
                <a:solidFill>
                  <a:srgbClr val="0C0C0C"/>
                </a:solidFill>
              </a:rPr>
            </a:br>
            <a:r>
              <a:rPr sz="3600" b="1" spc="8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</a:t>
            </a:r>
            <a:r>
              <a:rPr sz="3600" b="1" spc="16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spc="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</a:t>
            </a:r>
            <a:endParaRPr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401955" algn="ctr">
              <a:lnSpc>
                <a:spcPts val="3875"/>
              </a:lnSpc>
            </a:pPr>
            <a:r>
              <a:rPr lang="ru-RU" sz="3600" b="1" spc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ИСПОЛНЕНИЯ </a:t>
            </a:r>
            <a:r>
              <a:rPr sz="3600" b="1" spc="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endParaRPr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8126" y="1997201"/>
            <a:ext cx="1846074" cy="1774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28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2800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2800" b="1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5" dirty="0">
                <a:latin typeface="Times New Roman"/>
                <a:cs typeface="Times New Roman"/>
              </a:rPr>
              <a:t> </a:t>
            </a:r>
            <a:r>
              <a:rPr lang="ru-RU" sz="2800" b="1" spc="-5" dirty="0" smtClean="0">
                <a:latin typeface="Times New Roman"/>
                <a:cs typeface="Times New Roman"/>
              </a:rPr>
              <a:t>    </a:t>
            </a:r>
            <a:r>
              <a:rPr sz="2800" b="1" spc="-5" dirty="0" smtClean="0">
                <a:latin typeface="Times New Roman"/>
                <a:cs typeface="Times New Roman"/>
              </a:rPr>
              <a:t>202</a:t>
            </a:r>
            <a:r>
              <a:rPr lang="ru-RU" sz="2800" b="1" spc="-5" dirty="0" smtClean="0">
                <a:latin typeface="Times New Roman"/>
                <a:cs typeface="Times New Roman"/>
              </a:rPr>
              <a:t>2</a:t>
            </a:r>
            <a:r>
              <a:rPr sz="2800" b="1" spc="-75" dirty="0" smtClean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год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180" y="2698354"/>
            <a:ext cx="3716020" cy="371897"/>
          </a:xfrm>
          <a:prstGeom prst="rect">
            <a:avLst/>
          </a:prstGeom>
          <a:ln w="9144">
            <a:solidFill>
              <a:srgbClr val="26CDD7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340995">
              <a:lnSpc>
                <a:spcPct val="100000"/>
              </a:lnSpc>
              <a:buSzPct val="95833"/>
              <a:tabLst>
                <a:tab pos="44958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8615" y="3357371"/>
            <a:ext cx="3698875" cy="357149"/>
          </a:xfrm>
          <a:prstGeom prst="rect">
            <a:avLst/>
          </a:prstGeom>
          <a:ln w="9144">
            <a:solidFill>
              <a:srgbClr val="26CDD7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3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4985" y="2795052"/>
            <a:ext cx="3715512" cy="150113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648200" y="2279141"/>
            <a:ext cx="4187251" cy="1871666"/>
          </a:xfrm>
          <a:prstGeom prst="rect">
            <a:avLst/>
          </a:prstGeom>
          <a:ln w="9144">
            <a:solidFill>
              <a:srgbClr val="26CDD7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448945" indent="-107950">
              <a:lnSpc>
                <a:spcPct val="100000"/>
              </a:lnSpc>
              <a:buSzPct val="95833"/>
              <a:buChar char="•"/>
              <a:tabLst>
                <a:tab pos="449580" algn="l"/>
              </a:tabLst>
            </a:pPr>
            <a:endParaRPr lang="ru-RU" sz="2400" spc="-45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48945" indent="-107950">
              <a:lnSpc>
                <a:spcPct val="100000"/>
              </a:lnSpc>
              <a:buSzPct val="95833"/>
              <a:buChar char="•"/>
              <a:tabLst>
                <a:tab pos="449580" algn="l"/>
              </a:tabLst>
            </a:pPr>
            <a:r>
              <a:rPr lang="ru-RU" sz="2400" spc="-45" dirty="0" smtClean="0">
                <a:latin typeface="Times New Roman"/>
                <a:cs typeface="Times New Roman"/>
              </a:rPr>
              <a:t> </a:t>
            </a:r>
            <a:r>
              <a:rPr sz="2400" spc="-45" dirty="0" err="1" smtClean="0">
                <a:latin typeface="Times New Roman"/>
                <a:cs typeface="Times New Roman"/>
              </a:rPr>
              <a:t>Доходы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– </a:t>
            </a:r>
            <a:r>
              <a:rPr lang="ru-RU" sz="2400" dirty="0" smtClean="0">
                <a:latin typeface="Times New Roman"/>
                <a:cs typeface="Times New Roman"/>
              </a:rPr>
              <a:t>82 744 428,47</a:t>
            </a:r>
            <a:endParaRPr sz="2400" dirty="0">
              <a:latin typeface="Times New Roman"/>
              <a:cs typeface="Times New Roman"/>
            </a:endParaRPr>
          </a:p>
          <a:p>
            <a:pPr marL="407670" indent="-107950">
              <a:lnSpc>
                <a:spcPct val="100000"/>
              </a:lnSpc>
              <a:buSzPct val="95833"/>
              <a:buChar char="•"/>
              <a:tabLst>
                <a:tab pos="408305" algn="l"/>
              </a:tabLst>
            </a:pPr>
            <a:r>
              <a:rPr lang="ru-RU" sz="2400" spc="-35" dirty="0" smtClean="0">
                <a:latin typeface="Times New Roman"/>
                <a:cs typeface="Times New Roman"/>
              </a:rPr>
              <a:t> </a:t>
            </a:r>
            <a:r>
              <a:rPr sz="2400" spc="-35" dirty="0" err="1" smtClean="0">
                <a:latin typeface="Times New Roman"/>
                <a:cs typeface="Times New Roman"/>
              </a:rPr>
              <a:t>Расходы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– 67 171 347,32</a:t>
            </a:r>
          </a:p>
          <a:p>
            <a:pPr marL="407670" indent="-107950">
              <a:lnSpc>
                <a:spcPct val="100000"/>
              </a:lnSpc>
              <a:buSzPct val="95833"/>
              <a:buChar char="•"/>
              <a:tabLst>
                <a:tab pos="408305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 Профицит – 15 573 081,15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513" y="-219514"/>
            <a:ext cx="7600087" cy="126444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846455" marR="5080" indent="-834390" algn="ctr">
              <a:lnSpc>
                <a:spcPts val="2300"/>
              </a:lnSpc>
              <a:spcBef>
                <a:spcPts val="660"/>
              </a:spcBef>
            </a:pPr>
            <a:r>
              <a:rPr lang="ru-RU" sz="2400" b="1" spc="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400" b="1" spc="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sz="2400" b="1" spc="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СТРУКТУРА</a:t>
            </a:r>
            <a:r>
              <a:rPr sz="2400" b="1" spc="22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ДОХОДОВ</a:t>
            </a:r>
            <a:r>
              <a:rPr sz="2400" b="1" spc="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БЮДЖЕТА</a:t>
            </a:r>
            <a:r>
              <a:rPr sz="2400" b="1" spc="2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400" b="1" spc="2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400" b="1" spc="2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sz="2400" b="1" spc="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НА</a:t>
            </a:r>
            <a:r>
              <a:rPr sz="2400" b="1" spc="1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spc="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202</a:t>
            </a:r>
            <a:r>
              <a:rPr lang="ru-RU" sz="2400" b="1" spc="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sz="2400" b="1" spc="19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ГОД</a:t>
            </a:r>
            <a:r>
              <a:rPr lang="ru-RU" sz="2400" b="1" spc="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400" b="1" spc="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66976"/>
              </p:ext>
            </p:extLst>
          </p:nvPr>
        </p:nvGraphicFramePr>
        <p:xfrm>
          <a:off x="629512" y="749985"/>
          <a:ext cx="8057288" cy="589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288">
                  <a:extLst>
                    <a:ext uri="{9D8B030D-6E8A-4147-A177-3AD203B41FA5}">
                      <a16:colId xmlns:a16="http://schemas.microsoft.com/office/drawing/2014/main" val="9505229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45338078"/>
                    </a:ext>
                  </a:extLst>
                </a:gridCol>
              </a:tblGrid>
              <a:tr h="4023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04692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82 744 428,47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318487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налоговые и неналоговые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72 962 535,74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33844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4 722 900,57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421164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сельскохозяйственный налог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18714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2 384 057,76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202064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1 539 050,07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75995"/>
                  </a:ext>
                </a:extLst>
              </a:tr>
              <a:tr h="9920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19 946 937,16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77664"/>
                  </a:ext>
                </a:extLst>
              </a:tr>
              <a:tr h="6332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7 382 080,00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58228"/>
                  </a:ext>
                </a:extLst>
              </a:tr>
              <a:tr h="6332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материальных и нематериальных активов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44 244 021,00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440131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51 248,38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861262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9 781 892,73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47916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34"/>
            <a:ext cx="9144000" cy="68579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-156121"/>
            <a:ext cx="8227061" cy="966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100" b="1" spc="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3100" b="1" spc="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spc="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100" b="1" spc="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</a:t>
            </a:r>
            <a:r>
              <a:rPr sz="3100" b="1" spc="18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b="1" spc="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80103" y="4832626"/>
            <a:ext cx="3406775" cy="852156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30"/>
              </a:spcBef>
            </a:pPr>
            <a:endParaRPr lang="ru-RU" sz="1800" spc="-5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13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644"/>
              </p:ext>
            </p:extLst>
          </p:nvPr>
        </p:nvGraphicFramePr>
        <p:xfrm>
          <a:off x="533400" y="1013338"/>
          <a:ext cx="7924800" cy="541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0957809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247098706"/>
                    </a:ext>
                  </a:extLst>
                </a:gridCol>
              </a:tblGrid>
              <a:tr h="5314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6102"/>
                  </a:ext>
                </a:extLst>
              </a:tr>
              <a:tr h="11235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сельских поселений за счет средств резервного фонда Правительства Российской Федерации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8 744 690,00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892463"/>
                  </a:ext>
                </a:extLst>
              </a:tr>
              <a:tr h="12952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сельских поселений на выполнение передаваемых полномочий субъектов Российской Федерации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 сфере административной ответственности)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035939"/>
                  </a:ext>
                </a:extLst>
              </a:tr>
              <a:tr h="12952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сельских поселений на осуществление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первичного воинского учета органами местного самоуправления поселений, муниципальных и городских округов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102 203,00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496936"/>
                  </a:ext>
                </a:extLst>
              </a:tr>
              <a:tr h="11647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сельских поселений 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93 424 473,00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4447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4">
                <a:alpha val="87000"/>
                <a:lumMod val="92000"/>
                <a:lumOff val="8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617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Песчановского сельского поселения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7244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22725"/>
              </p:ext>
            </p:extLst>
          </p:nvPr>
        </p:nvGraphicFramePr>
        <p:xfrm>
          <a:off x="457200" y="1447798"/>
          <a:ext cx="8458200" cy="465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714165223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8701666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93369308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533051"/>
                    </a:ext>
                  </a:extLst>
                </a:gridCol>
              </a:tblGrid>
              <a:tr h="9906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данные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утвержденным бюджетным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данным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82189"/>
                  </a:ext>
                </a:extLst>
              </a:tr>
              <a:tr h="5277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10 655 683,57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10 633 719,91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217845"/>
                  </a:ext>
                </a:extLst>
              </a:tr>
              <a:tr h="5277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102 203,00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102 203,00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48349"/>
                  </a:ext>
                </a:extLst>
              </a:tr>
              <a:tr h="5277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13 077 509,81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13 077 509,81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854473"/>
                  </a:ext>
                </a:extLst>
              </a:tr>
              <a:tr h="5277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42 283 036,28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42 165 281,60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31878"/>
                  </a:ext>
                </a:extLst>
              </a:tr>
              <a:tr h="5277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600 000,00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596 389,50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84213"/>
                  </a:ext>
                </a:extLst>
              </a:tr>
              <a:tr h="5277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597 243,50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597 243,50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44768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58720"/>
              </p:ext>
            </p:extLst>
          </p:nvPr>
        </p:nvGraphicFramePr>
        <p:xfrm>
          <a:off x="457200" y="6105577"/>
          <a:ext cx="8458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080">
                  <a:extLst>
                    <a:ext uri="{9D8B030D-6E8A-4147-A177-3AD203B41FA5}">
                      <a16:colId xmlns:a16="http://schemas.microsoft.com/office/drawing/2014/main" val="1702061475"/>
                    </a:ext>
                  </a:extLst>
                </a:gridCol>
                <a:gridCol w="2135080">
                  <a:extLst>
                    <a:ext uri="{9D8B030D-6E8A-4147-A177-3AD203B41FA5}">
                      <a16:colId xmlns:a16="http://schemas.microsoft.com/office/drawing/2014/main" val="923490396"/>
                    </a:ext>
                  </a:extLst>
                </a:gridCol>
                <a:gridCol w="2052961">
                  <a:extLst>
                    <a:ext uri="{9D8B030D-6E8A-4147-A177-3AD203B41FA5}">
                      <a16:colId xmlns:a16="http://schemas.microsoft.com/office/drawing/2014/main" val="2856591964"/>
                    </a:ext>
                  </a:extLst>
                </a:gridCol>
                <a:gridCol w="2135080">
                  <a:extLst>
                    <a:ext uri="{9D8B030D-6E8A-4147-A177-3AD203B41FA5}">
                      <a16:colId xmlns:a16="http://schemas.microsoft.com/office/drawing/2014/main" val="1679774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67 315 676,16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67 171 347,32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85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38000">
              <a:schemeClr val="bg2">
                <a:shade val="96000"/>
                <a:satMod val="120000"/>
                <a:lumMod val="9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0148" y="-1085103"/>
            <a:ext cx="8081009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sz="2400" spc="-6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sz="2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программные </a:t>
            </a:r>
            <a:r>
              <a:rPr sz="2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sz="2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 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предоставлению </a:t>
            </a:r>
            <a:r>
              <a:rPr sz="2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адресной</a:t>
            </a:r>
            <a:r>
              <a:rPr sz="24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sz="2400" spc="-43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населению</a:t>
            </a: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Песчановского</a:t>
            </a: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поселения»</a:t>
            </a:r>
            <a:r>
              <a:rPr sz="2400" spc="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19200" y="2914883"/>
            <a:ext cx="2743200" cy="213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76800" y="2895600"/>
            <a:ext cx="2743200" cy="2209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00200" y="32766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обеспечение  43 243,50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2992904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помощь населению Песчановского сельского поселения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553 000,00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2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7176" y="-390168"/>
            <a:ext cx="5405755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pc="-10" dirty="0" smtClean="0"/>
              <a:t/>
            </a:r>
            <a:br>
              <a:rPr lang="ru-RU" spc="-10" dirty="0" smtClean="0"/>
            </a:br>
            <a:r>
              <a:rPr lang="ru-RU" spc="-10" dirty="0" smtClean="0"/>
              <a:t/>
            </a:r>
            <a:br>
              <a:rPr lang="ru-RU" spc="-10" dirty="0" smtClean="0"/>
            </a:br>
            <a:r>
              <a:rPr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  <a:r>
              <a:rPr b="1" spc="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42605"/>
              </p:ext>
            </p:extLst>
          </p:nvPr>
        </p:nvGraphicFramePr>
        <p:xfrm>
          <a:off x="1524000" y="1905000"/>
          <a:ext cx="6553200" cy="4038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1765301582"/>
                    </a:ext>
                  </a:extLst>
                </a:gridCol>
              </a:tblGrid>
              <a:tr h="4038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Управление земельными ресурсами и обеспечение обслуживания,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содержания и распоряжения объектами муниципальной собственности муниципального образования – 1 087 112,08 рублей</a:t>
                      </a:r>
                    </a:p>
                    <a:p>
                      <a:pPr algn="ctr"/>
                      <a:endParaRPr lang="ru-RU" sz="2400" baseline="0" dirty="0" smtClean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Обеспечение дорожной деятельности на территории Песчановского сельского поселения – 11990397,73 рублей</a:t>
                      </a:r>
                    </a:p>
                    <a:p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071369"/>
                  </a:ext>
                </a:extLst>
              </a:tr>
            </a:tbl>
          </a:graphicData>
        </a:graphic>
      </p:graphicFrame>
      <p:sp>
        <p:nvSpPr>
          <p:cNvPr id="21" name="Блок-схема: альтернативный процесс 20"/>
          <p:cNvSpPr/>
          <p:nvPr/>
        </p:nvSpPr>
        <p:spPr>
          <a:xfrm>
            <a:off x="1524000" y="1767547"/>
            <a:ext cx="6553200" cy="2118653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152400" y="3048000"/>
            <a:ext cx="4953000" cy="26670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791</TotalTime>
  <Words>796</Words>
  <Application>Microsoft Office PowerPoint</Application>
  <PresentationFormat>Экран (4:3)</PresentationFormat>
  <Paragraphs>197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 MT</vt:lpstr>
      <vt:lpstr>Century Gothic</vt:lpstr>
      <vt:lpstr>Times New Roman</vt:lpstr>
      <vt:lpstr>Wingdings 3</vt:lpstr>
      <vt:lpstr>Сектор</vt:lpstr>
      <vt:lpstr>БЮДЖЕТ ДЛЯ ГРАЖДАН</vt:lpstr>
      <vt:lpstr>СТРУКТУРА БЮДЖЕТА</vt:lpstr>
      <vt:lpstr>БЮДЖЕТНЫЙ ПРОЦЕСС</vt:lpstr>
      <vt:lpstr> ОСНОВНЫЕ ХАРАКТЕРИСТИКИ ИСПОЛНЕНИЯ БЮДЖЕТА</vt:lpstr>
      <vt:lpstr> СТРУКТУРА ДОХОДОВ БЮДЖЕТА  НА 2022 ГОД </vt:lpstr>
      <vt:lpstr>        БЕЗВОЗМЕЗДНЫЕ ПОСТУПЛЕНИЯ</vt:lpstr>
      <vt:lpstr>Исполнение расходной части бюджета Песчановского сельского поселения  за 2022 год</vt:lpstr>
      <vt:lpstr>   СОЦИАЛЬНАЯ ПОЛИТИКА « Не программные расходы на обеспечение по предоставлению адресной помощи  населению Песчановского сельского поселения» РУБ </vt:lpstr>
      <vt:lpstr>  НАЦИОНАЛЬНАЯ ЭКОНОМИКА</vt:lpstr>
      <vt:lpstr> Жилищно – коммунальное хозяйство</vt:lpstr>
      <vt:lpstr>Культура и кинематография «Расходы на обеспечение программных мероприятий»</vt:lpstr>
      <vt:lpstr>Национальная оборона «Не программные расходы на осуществление полномочий по  первичному воинскому учету на территориях, где отсутствую  военные комиссариаты»</vt:lpstr>
      <vt:lpstr>                                    Распределение расходов бюджета на  реализацию муниципальных программ  в 2022 году</vt:lpstr>
      <vt:lpstr>                    Способы участия граждан в общественном обсуждении исполнения бюджета Песчановского сельского поселения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 МУНИЦИПАЛЬНОГО ОБРАЗОВАНИЯ   ПЕСЧАНОВСКОЕ СЕЛЬСКОЕ   ПОСЕЛЕНИЕ БАХЧИСАРАЙСКОГО   РАЙОНА РЕСПУБЛИКИ КРЫМ      на 2019 год и плановый период 2020-2021 годов</dc:title>
  <dc:creator>User</dc:creator>
  <cp:lastModifiedBy>PC4</cp:lastModifiedBy>
  <cp:revision>80</cp:revision>
  <dcterms:created xsi:type="dcterms:W3CDTF">2023-05-15T13:19:24Z</dcterms:created>
  <dcterms:modified xsi:type="dcterms:W3CDTF">2023-05-18T11:06:39Z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2022-05-19T00:00:00Z</vt:filetime>
  </property>
  <property fmtid="{D5CDD505-2E9C-101B-9397-08002B2CF9AE}" pid="3" name="Creator">
    <vt:lpwstr>ABBYY FineReader 14</vt:lpwstr>
  </property>
  <property fmtid="{D5CDD505-2E9C-101B-9397-08002B2CF9AE}" pid="4" name="LastSaved">
    <vt:filetime>2023-05-15T00:00:00Z</vt:filetime>
  </property>
</Properties>
</file>