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32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75" r:id="rId9"/>
    <p:sldId id="266" r:id="rId10"/>
    <p:sldId id="273" r:id="rId11"/>
    <p:sldId id="274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6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0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84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3084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65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9758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5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01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88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316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639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83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74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9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5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2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25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6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5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  <p:sldLayoutId id="2147484339" r:id="rId12"/>
    <p:sldLayoutId id="2147484340" r:id="rId13"/>
    <p:sldLayoutId id="2147484341" r:id="rId14"/>
    <p:sldLayoutId id="2147484342" r:id="rId15"/>
    <p:sldLayoutId id="2147484343" r:id="rId16"/>
    <p:sldLayoutId id="2147484344" r:id="rId17"/>
    <p:sldLayoutId id="214748434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eschanovskoe-adm.ru/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"/>
            <a:ext cx="9144000" cy="68572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290309" y="526465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ln w="19812">
            <a:solidFill>
              <a:srgbClr val="148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7311" y="300188"/>
            <a:ext cx="8525690" cy="84899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БЮДЖЕТ</a:t>
            </a:r>
            <a:r>
              <a:rPr sz="5400" spc="33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5400" spc="1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ДЛЯ</a:t>
            </a:r>
            <a:r>
              <a:rPr sz="5400" spc="33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5400" spc="7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ГРАЖДАН</a:t>
            </a:r>
            <a:endParaRPr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222657" y="1149182"/>
            <a:ext cx="8698687" cy="4223592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09220" algn="ctr"/>
            <a:endParaRPr lang="ru-RU" sz="800" spc="165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220" algn="ctr"/>
            <a:r>
              <a:rPr lang="ru-RU" sz="4000" spc="16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образования</a:t>
            </a:r>
          </a:p>
          <a:p>
            <a:pPr marL="109220" algn="ctr"/>
            <a:r>
              <a:rPr lang="ru-RU" sz="4000" spc="16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Песчановское</a:t>
            </a:r>
            <a:r>
              <a:rPr lang="ru-RU" sz="4000" spc="29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spc="14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</a:t>
            </a:r>
          </a:p>
          <a:p>
            <a:pPr marL="121920" marR="5080" algn="ctr">
              <a:spcBef>
                <a:spcPts val="450"/>
              </a:spcBef>
            </a:pPr>
            <a:r>
              <a:rPr lang="ru-RU" sz="4000" spc="17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000" spc="17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оселение</a:t>
            </a:r>
            <a:r>
              <a:rPr lang="ru-RU" sz="4000" spc="3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spc="12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4000" spc="12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ахчисарайского </a:t>
            </a:r>
            <a:r>
              <a:rPr lang="ru-RU" sz="4000" spc="-88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spc="8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</a:t>
            </a:r>
            <a:r>
              <a:rPr lang="ru-RU" sz="4000" spc="3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spc="16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4000" spc="16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еспублики</a:t>
            </a:r>
            <a:r>
              <a:rPr lang="ru-RU" sz="4000" spc="35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</a:t>
            </a:r>
            <a:r>
              <a:rPr lang="ru-RU" sz="4000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рым</a:t>
            </a:r>
          </a:p>
          <a:p>
            <a:pPr marL="109220" marR="22860" algn="ctr">
              <a:spcBef>
                <a:spcPts val="2675"/>
              </a:spcBef>
            </a:pPr>
            <a:r>
              <a:rPr lang="ru-RU" spc="9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pc="37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pc="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r>
              <a:rPr lang="ru-RU" spc="3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pc="4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r>
              <a:rPr lang="ru-RU" spc="38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pc="38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pc="38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pc="17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плановый</a:t>
            </a:r>
            <a:r>
              <a:rPr lang="ru-RU" spc="36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pc="1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220" marR="132080" algn="ctr"/>
            <a:r>
              <a:rPr lang="ru-RU" spc="17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и 2026</a:t>
            </a:r>
            <a:r>
              <a:rPr lang="ru-RU" spc="3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pc="10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238" y="-2286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2D04F">
              <a:alpha val="4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4710" y="452718"/>
            <a:ext cx="8278290" cy="775519"/>
          </a:xfrm>
          <a:prstGeom prst="rect">
            <a:avLst/>
          </a:prstGeom>
        </p:spPr>
        <p:txBody>
          <a:bodyPr vert="horz" wrap="square" lIns="0" tIns="158419" rIns="0" bIns="0" rtlCol="0">
            <a:spAutoFit/>
          </a:bodyPr>
          <a:lstStyle/>
          <a:p>
            <a:pPr marL="1685925" marR="5080" indent="-1710689">
              <a:lnSpc>
                <a:spcPct val="100000"/>
              </a:lnSpc>
              <a:spcBef>
                <a:spcPts val="95"/>
              </a:spcBef>
            </a:pPr>
            <a:r>
              <a:rPr sz="2000" b="1" spc="5" dirty="0"/>
              <a:t>Способы</a:t>
            </a:r>
            <a:r>
              <a:rPr sz="2000" b="1" spc="15" dirty="0"/>
              <a:t> </a:t>
            </a:r>
            <a:r>
              <a:rPr sz="2000" b="1" spc="-10" dirty="0"/>
              <a:t>участия</a:t>
            </a:r>
            <a:r>
              <a:rPr sz="2000" b="1" spc="20" dirty="0"/>
              <a:t> </a:t>
            </a:r>
            <a:r>
              <a:rPr sz="2000" b="1" spc="-5" dirty="0" err="1"/>
              <a:t>граждан</a:t>
            </a:r>
            <a:r>
              <a:rPr sz="2000" b="1" spc="5" dirty="0"/>
              <a:t> </a:t>
            </a:r>
            <a:r>
              <a:rPr sz="2000" b="1" spc="-5" dirty="0" smtClean="0"/>
              <a:t>в</a:t>
            </a:r>
            <a:r>
              <a:rPr lang="ru-RU" sz="2000" b="1" spc="-5" dirty="0" smtClean="0"/>
              <a:t> </a:t>
            </a:r>
            <a:br>
              <a:rPr lang="ru-RU" sz="2000" b="1" spc="-5" dirty="0" smtClean="0"/>
            </a:br>
            <a:r>
              <a:rPr sz="2000" b="1" spc="-5" dirty="0" err="1" smtClean="0"/>
              <a:t>общественном</a:t>
            </a:r>
            <a:r>
              <a:rPr lang="ru-RU" sz="2000" b="1" spc="-5" dirty="0" smtClean="0"/>
              <a:t> </a:t>
            </a:r>
            <a:r>
              <a:rPr sz="2000" b="1" spc="-10" dirty="0" err="1" smtClean="0"/>
              <a:t>обсуждении</a:t>
            </a:r>
            <a:r>
              <a:rPr lang="ru-RU" sz="2000" b="1" spc="-5" dirty="0"/>
              <a:t> </a:t>
            </a:r>
            <a:r>
              <a:rPr sz="2000" b="1" dirty="0" err="1" smtClean="0"/>
              <a:t>проекта</a:t>
            </a:r>
            <a:endParaRPr sz="2000" b="1" dirty="0"/>
          </a:p>
        </p:txBody>
      </p:sp>
      <p:sp>
        <p:nvSpPr>
          <p:cNvPr id="5" name="object 5"/>
          <p:cNvSpPr txBox="1"/>
          <p:nvPr/>
        </p:nvSpPr>
        <p:spPr>
          <a:xfrm>
            <a:off x="511087" y="2949173"/>
            <a:ext cx="779335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31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95580" algn="l"/>
              </a:tabLst>
            </a:pPr>
            <a:r>
              <a:rPr sz="2400" spc="-10" dirty="0">
                <a:latin typeface="Times New Roman"/>
                <a:cs typeface="Times New Roman"/>
              </a:rPr>
              <a:t>Проект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бюджета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Песчановского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сельского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 err="1">
                <a:latin typeface="Times New Roman"/>
                <a:cs typeface="Times New Roman"/>
              </a:rPr>
              <a:t>поселения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0" dirty="0" err="1" smtClean="0">
                <a:latin typeface="Times New Roman"/>
                <a:cs typeface="Times New Roman"/>
              </a:rPr>
              <a:t>Бахчисарайского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района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Республики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Крым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очередной</a:t>
            </a:r>
            <a:r>
              <a:rPr sz="2400" spc="-5" dirty="0">
                <a:latin typeface="Times New Roman"/>
                <a:cs typeface="Times New Roman"/>
              </a:rPr>
              <a:t> финансовый </a:t>
            </a:r>
            <a:r>
              <a:rPr sz="2400" spc="-45" dirty="0">
                <a:latin typeface="Times New Roman"/>
                <a:cs typeface="Times New Roman"/>
              </a:rPr>
              <a:t>год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latin typeface="Times New Roman"/>
                <a:cs typeface="Times New Roman"/>
              </a:rPr>
              <a:t>плановый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sz="2400" spc="-15" dirty="0" err="1" smtClean="0">
                <a:latin typeface="Times New Roman"/>
                <a:cs typeface="Times New Roman"/>
              </a:rPr>
              <a:t>период</a:t>
            </a:r>
            <a:r>
              <a:rPr sz="2400" spc="-4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  <a:buSzPct val="95833"/>
              <a:buChar char="•"/>
              <a:tabLst>
                <a:tab pos="120650" algn="l"/>
              </a:tabLst>
            </a:pPr>
            <a:r>
              <a:rPr sz="2400" spc="5" dirty="0">
                <a:latin typeface="Times New Roman"/>
                <a:cs typeface="Times New Roman"/>
              </a:rPr>
              <a:t>выносится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spc="-15" dirty="0">
                <a:latin typeface="Times New Roman"/>
                <a:cs typeface="Times New Roman"/>
              </a:rPr>
              <a:t>публичные </a:t>
            </a:r>
            <a:r>
              <a:rPr sz="2400" dirty="0">
                <a:latin typeface="Times New Roman"/>
                <a:cs typeface="Times New Roman"/>
              </a:rPr>
              <a:t>слушания в сроки, </a:t>
            </a:r>
            <a:r>
              <a:rPr sz="2400" spc="-5" dirty="0" err="1">
                <a:latin typeface="Times New Roman"/>
                <a:cs typeface="Times New Roman"/>
              </a:rPr>
              <a:t>определенные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0" dirty="0" err="1" smtClean="0">
                <a:latin typeface="Times New Roman"/>
                <a:cs typeface="Times New Roman"/>
              </a:rPr>
              <a:t>бюджетным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sz="2400" spc="-20" dirty="0" err="1" smtClean="0">
                <a:latin typeface="Times New Roman"/>
                <a:cs typeface="Times New Roman"/>
              </a:rPr>
              <a:t>законодательством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Российской </a:t>
            </a:r>
            <a:r>
              <a:rPr sz="2400" spc="-5" dirty="0">
                <a:latin typeface="Times New Roman"/>
                <a:cs typeface="Times New Roman"/>
              </a:rPr>
              <a:t>Федерации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FFFF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9975" y="296926"/>
            <a:ext cx="7343775" cy="3961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128270" algn="ctr">
              <a:lnSpc>
                <a:spcPct val="100000"/>
              </a:lnSpc>
              <a:spcBef>
                <a:spcPts val="100"/>
              </a:spcBef>
              <a:tabLst>
                <a:tab pos="4966335" algn="l"/>
              </a:tabLst>
            </a:pPr>
            <a:r>
              <a:rPr sz="2400" dirty="0">
                <a:latin typeface="Times New Roman"/>
                <a:cs typeface="Times New Roman"/>
              </a:rPr>
              <a:t>«Б</a:t>
            </a:r>
            <a:r>
              <a:rPr sz="2400" spc="-125" dirty="0">
                <a:latin typeface="Times New Roman"/>
                <a:cs typeface="Times New Roman"/>
              </a:rPr>
              <a:t>ю</a:t>
            </a:r>
            <a:r>
              <a:rPr sz="2400" dirty="0">
                <a:latin typeface="Times New Roman"/>
                <a:cs typeface="Times New Roman"/>
              </a:rPr>
              <a:t>д</a:t>
            </a:r>
            <a:r>
              <a:rPr sz="2400" spc="-40" dirty="0">
                <a:latin typeface="Times New Roman"/>
                <a:cs typeface="Times New Roman"/>
              </a:rPr>
              <a:t>ж</a:t>
            </a:r>
            <a:r>
              <a:rPr sz="2400" dirty="0">
                <a:latin typeface="Times New Roman"/>
                <a:cs typeface="Times New Roman"/>
              </a:rPr>
              <a:t>ет для </a:t>
            </a:r>
            <a:r>
              <a:rPr sz="2400" spc="-5" dirty="0">
                <a:latin typeface="Times New Roman"/>
                <a:cs typeface="Times New Roman"/>
              </a:rPr>
              <a:t>граждан</a:t>
            </a:r>
            <a:r>
              <a:rPr sz="2400" dirty="0">
                <a:latin typeface="Times New Roman"/>
                <a:cs typeface="Times New Roman"/>
              </a:rPr>
              <a:t>»</a:t>
            </a:r>
            <a:r>
              <a:rPr sz="2400" spc="-5" dirty="0">
                <a:latin typeface="Times New Roman"/>
                <a:cs typeface="Times New Roman"/>
              </a:rPr>
              <a:t> п</a:t>
            </a:r>
            <a:r>
              <a:rPr sz="2400" spc="-7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</a:t>
            </a:r>
            <a:r>
              <a:rPr sz="2400" spc="-60" dirty="0">
                <a:latin typeface="Times New Roman"/>
                <a:cs typeface="Times New Roman"/>
              </a:rPr>
              <a:t>г</a:t>
            </a:r>
            <a:r>
              <a:rPr sz="2400" spc="-40" dirty="0">
                <a:latin typeface="Times New Roman"/>
                <a:cs typeface="Times New Roman"/>
              </a:rPr>
              <a:t>о</a:t>
            </a:r>
            <a:r>
              <a:rPr sz="2400" spc="-4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45" dirty="0">
                <a:latin typeface="Times New Roman"/>
                <a:cs typeface="Times New Roman"/>
              </a:rPr>
              <a:t>в</a:t>
            </a:r>
            <a:r>
              <a:rPr sz="2400" spc="-5" dirty="0">
                <a:latin typeface="Times New Roman"/>
                <a:cs typeface="Times New Roman"/>
              </a:rPr>
              <a:t>ле</a:t>
            </a:r>
            <a:r>
              <a:rPr sz="2400" dirty="0">
                <a:latin typeface="Times New Roman"/>
                <a:cs typeface="Times New Roman"/>
              </a:rPr>
              <a:t>н	</a:t>
            </a:r>
            <a:r>
              <a:rPr sz="2400" spc="-5" dirty="0">
                <a:latin typeface="Times New Roman"/>
                <a:cs typeface="Times New Roman"/>
              </a:rPr>
              <a:t>Админис</a:t>
            </a:r>
            <a:r>
              <a:rPr sz="2400" spc="20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рацией  </a:t>
            </a:r>
            <a:r>
              <a:rPr sz="2400" spc="-15" dirty="0">
                <a:latin typeface="Times New Roman"/>
                <a:cs typeface="Times New Roman"/>
              </a:rPr>
              <a:t>Песчановского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сельского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поселения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Бахчисарайского 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района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Республики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Крым</a:t>
            </a:r>
            <a:endParaRPr sz="2400">
              <a:latin typeface="Times New Roman"/>
              <a:cs typeface="Times New Roman"/>
            </a:endParaRPr>
          </a:p>
          <a:p>
            <a:pPr marL="12065" marR="5080" indent="635" algn="ctr">
              <a:lnSpc>
                <a:spcPct val="100000"/>
              </a:lnSpc>
              <a:tabLst>
                <a:tab pos="5756910" algn="l"/>
              </a:tabLst>
            </a:pPr>
            <a:r>
              <a:rPr sz="2400" spc="-10" dirty="0">
                <a:latin typeface="Times New Roman"/>
                <a:cs typeface="Times New Roman"/>
              </a:rPr>
              <a:t>Информацию </a:t>
            </a:r>
            <a:r>
              <a:rPr sz="2400" dirty="0">
                <a:latin typeface="Times New Roman"/>
                <a:cs typeface="Times New Roman"/>
              </a:rPr>
              <a:t>о </a:t>
            </a:r>
            <a:r>
              <a:rPr sz="2400" spc="-25" dirty="0">
                <a:latin typeface="Times New Roman"/>
                <a:cs typeface="Times New Roman"/>
              </a:rPr>
              <a:t>бюджете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можно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получить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официальном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сайте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Песчановского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сельского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поселения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Бахчисарайского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района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Республики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Крым	по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адресу: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50">
              <a:latin typeface="Times New Roman"/>
              <a:cs typeface="Times New Roman"/>
            </a:endParaRPr>
          </a:p>
          <a:p>
            <a:pPr marL="1296670" marR="1428750" indent="196215">
              <a:lnSpc>
                <a:spcPct val="100000"/>
              </a:lnSpc>
            </a:pPr>
            <a:r>
              <a:rPr sz="2800" u="heavy" spc="-5" dirty="0">
                <a:solidFill>
                  <a:srgbClr val="6A9F24"/>
                </a:solidFill>
                <a:uFill>
                  <a:solidFill>
                    <a:srgbClr val="6A9F24"/>
                  </a:solidFill>
                </a:uFill>
                <a:latin typeface="Times New Roman"/>
                <a:cs typeface="Times New Roman"/>
                <a:hlinkClick r:id="rId2"/>
              </a:rPr>
              <a:t>http://peschanovskoe-adm.ru/ </a:t>
            </a:r>
            <a:r>
              <a:rPr sz="2800" dirty="0">
                <a:solidFill>
                  <a:srgbClr val="6A9F24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https://peschanovskoe.rk.gov.ru/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0685" y="5050028"/>
            <a:ext cx="58045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Times New Roman"/>
                <a:cs typeface="Times New Roman"/>
              </a:rPr>
              <a:t>Спасибо</a:t>
            </a:r>
            <a:r>
              <a:rPr sz="4400" spc="-45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за</a:t>
            </a:r>
            <a:r>
              <a:rPr sz="4400" spc="-10" dirty="0">
                <a:latin typeface="Times New Roman"/>
                <a:cs typeface="Times New Roman"/>
              </a:rPr>
              <a:t> внимание</a:t>
            </a:r>
            <a:r>
              <a:rPr sz="4400" spc="-35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!!!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8526" y="680466"/>
            <a:ext cx="5753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5" dirty="0">
                <a:solidFill>
                  <a:srgbClr val="0C0C0C"/>
                </a:solidFill>
              </a:rPr>
              <a:t>СТРУКТУРА</a:t>
            </a:r>
            <a:r>
              <a:rPr sz="4000" spc="204" dirty="0">
                <a:solidFill>
                  <a:srgbClr val="0C0C0C"/>
                </a:solidFill>
              </a:rPr>
              <a:t> </a:t>
            </a:r>
            <a:r>
              <a:rPr sz="4000" dirty="0">
                <a:solidFill>
                  <a:srgbClr val="0C0C0C"/>
                </a:solidFill>
              </a:rPr>
              <a:t>БЮДЖЕТА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55954" y="1781302"/>
            <a:ext cx="23088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5260">
              <a:lnSpc>
                <a:spcPct val="100000"/>
              </a:lnSpc>
              <a:spcBef>
                <a:spcPts val="100"/>
              </a:spcBef>
            </a:pPr>
            <a:r>
              <a:rPr sz="3600" spc="-110" dirty="0">
                <a:latin typeface="Times New Roman"/>
                <a:cs typeface="Times New Roman"/>
              </a:rPr>
              <a:t>ДОХОДЫ </a:t>
            </a:r>
            <a:r>
              <a:rPr sz="3600" spc="-10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Б</a:t>
            </a:r>
            <a:r>
              <a:rPr sz="3600" spc="-290" dirty="0">
                <a:latin typeface="Times New Roman"/>
                <a:cs typeface="Times New Roman"/>
              </a:rPr>
              <a:t>Ю</a:t>
            </a:r>
            <a:r>
              <a:rPr sz="3600" spc="-5" dirty="0">
                <a:latin typeface="Times New Roman"/>
                <a:cs typeface="Times New Roman"/>
              </a:rPr>
              <a:t>ДЖЕ</a:t>
            </a:r>
            <a:r>
              <a:rPr sz="3600" spc="-185" dirty="0">
                <a:latin typeface="Times New Roman"/>
                <a:cs typeface="Times New Roman"/>
              </a:rPr>
              <a:t>Т</a:t>
            </a:r>
            <a:r>
              <a:rPr sz="3600" dirty="0">
                <a:latin typeface="Times New Roman"/>
                <a:cs typeface="Times New Roman"/>
              </a:rPr>
              <a:t>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207508" y="1563624"/>
            <a:ext cx="3157855" cy="1586865"/>
            <a:chOff x="5207508" y="1563624"/>
            <a:chExt cx="3157855" cy="1586865"/>
          </a:xfrm>
        </p:grpSpPr>
        <p:sp>
          <p:nvSpPr>
            <p:cNvPr id="5" name="object 5"/>
            <p:cNvSpPr/>
            <p:nvPr/>
          </p:nvSpPr>
          <p:spPr>
            <a:xfrm>
              <a:off x="5215128" y="1571244"/>
              <a:ext cx="3142615" cy="1571625"/>
            </a:xfrm>
            <a:custGeom>
              <a:avLst/>
              <a:gdLst/>
              <a:ahLst/>
              <a:cxnLst/>
              <a:rect l="l" t="t" r="r" b="b"/>
              <a:pathLst>
                <a:path w="3142615" h="1571625">
                  <a:moveTo>
                    <a:pt x="2880614" y="0"/>
                  </a:moveTo>
                  <a:lnTo>
                    <a:pt x="261874" y="0"/>
                  </a:lnTo>
                  <a:lnTo>
                    <a:pt x="214795" y="4218"/>
                  </a:lnTo>
                  <a:lnTo>
                    <a:pt x="170488" y="16380"/>
                  </a:lnTo>
                  <a:lnTo>
                    <a:pt x="129690" y="35748"/>
                  </a:lnTo>
                  <a:lnTo>
                    <a:pt x="93142" y="61581"/>
                  </a:lnTo>
                  <a:lnTo>
                    <a:pt x="61581" y="93142"/>
                  </a:lnTo>
                  <a:lnTo>
                    <a:pt x="35748" y="129690"/>
                  </a:lnTo>
                  <a:lnTo>
                    <a:pt x="16380" y="170488"/>
                  </a:lnTo>
                  <a:lnTo>
                    <a:pt x="4218" y="214795"/>
                  </a:lnTo>
                  <a:lnTo>
                    <a:pt x="0" y="261873"/>
                  </a:lnTo>
                  <a:lnTo>
                    <a:pt x="0" y="1309369"/>
                  </a:lnTo>
                  <a:lnTo>
                    <a:pt x="4218" y="1356448"/>
                  </a:lnTo>
                  <a:lnTo>
                    <a:pt x="16380" y="1400755"/>
                  </a:lnTo>
                  <a:lnTo>
                    <a:pt x="35748" y="1441553"/>
                  </a:lnTo>
                  <a:lnTo>
                    <a:pt x="61581" y="1478101"/>
                  </a:lnTo>
                  <a:lnTo>
                    <a:pt x="93142" y="1509662"/>
                  </a:lnTo>
                  <a:lnTo>
                    <a:pt x="129690" y="1535495"/>
                  </a:lnTo>
                  <a:lnTo>
                    <a:pt x="170488" y="1554863"/>
                  </a:lnTo>
                  <a:lnTo>
                    <a:pt x="214795" y="1567025"/>
                  </a:lnTo>
                  <a:lnTo>
                    <a:pt x="261874" y="1571243"/>
                  </a:lnTo>
                  <a:lnTo>
                    <a:pt x="2880614" y="1571243"/>
                  </a:lnTo>
                  <a:lnTo>
                    <a:pt x="2927692" y="1567025"/>
                  </a:lnTo>
                  <a:lnTo>
                    <a:pt x="2971999" y="1554863"/>
                  </a:lnTo>
                  <a:lnTo>
                    <a:pt x="3012797" y="1535495"/>
                  </a:lnTo>
                  <a:lnTo>
                    <a:pt x="3049345" y="1509662"/>
                  </a:lnTo>
                  <a:lnTo>
                    <a:pt x="3080906" y="1478101"/>
                  </a:lnTo>
                  <a:lnTo>
                    <a:pt x="3106739" y="1441553"/>
                  </a:lnTo>
                  <a:lnTo>
                    <a:pt x="3126107" y="1400755"/>
                  </a:lnTo>
                  <a:lnTo>
                    <a:pt x="3138269" y="1356448"/>
                  </a:lnTo>
                  <a:lnTo>
                    <a:pt x="3142488" y="1309369"/>
                  </a:lnTo>
                  <a:lnTo>
                    <a:pt x="3142488" y="261873"/>
                  </a:lnTo>
                  <a:lnTo>
                    <a:pt x="3138269" y="214795"/>
                  </a:lnTo>
                  <a:lnTo>
                    <a:pt x="3126107" y="170488"/>
                  </a:lnTo>
                  <a:lnTo>
                    <a:pt x="3106739" y="129690"/>
                  </a:lnTo>
                  <a:lnTo>
                    <a:pt x="3080906" y="93142"/>
                  </a:lnTo>
                  <a:lnTo>
                    <a:pt x="3049345" y="61581"/>
                  </a:lnTo>
                  <a:lnTo>
                    <a:pt x="3012797" y="35748"/>
                  </a:lnTo>
                  <a:lnTo>
                    <a:pt x="2971999" y="16380"/>
                  </a:lnTo>
                  <a:lnTo>
                    <a:pt x="2927692" y="4218"/>
                  </a:lnTo>
                  <a:lnTo>
                    <a:pt x="2880614" y="0"/>
                  </a:lnTo>
                  <a:close/>
                </a:path>
              </a:pathLst>
            </a:custGeom>
            <a:solidFill>
              <a:srgbClr val="EDF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15128" y="1571244"/>
              <a:ext cx="3142615" cy="1571625"/>
            </a:xfrm>
            <a:custGeom>
              <a:avLst/>
              <a:gdLst/>
              <a:ahLst/>
              <a:cxnLst/>
              <a:rect l="l" t="t" r="r" b="b"/>
              <a:pathLst>
                <a:path w="3142615" h="1571625">
                  <a:moveTo>
                    <a:pt x="0" y="261873"/>
                  </a:moveTo>
                  <a:lnTo>
                    <a:pt x="4218" y="214795"/>
                  </a:lnTo>
                  <a:lnTo>
                    <a:pt x="16380" y="170488"/>
                  </a:lnTo>
                  <a:lnTo>
                    <a:pt x="35748" y="129690"/>
                  </a:lnTo>
                  <a:lnTo>
                    <a:pt x="61581" y="93142"/>
                  </a:lnTo>
                  <a:lnTo>
                    <a:pt x="93142" y="61581"/>
                  </a:lnTo>
                  <a:lnTo>
                    <a:pt x="129690" y="35748"/>
                  </a:lnTo>
                  <a:lnTo>
                    <a:pt x="170488" y="16380"/>
                  </a:lnTo>
                  <a:lnTo>
                    <a:pt x="214795" y="4218"/>
                  </a:lnTo>
                  <a:lnTo>
                    <a:pt x="261874" y="0"/>
                  </a:lnTo>
                  <a:lnTo>
                    <a:pt x="2880614" y="0"/>
                  </a:lnTo>
                  <a:lnTo>
                    <a:pt x="2927692" y="4218"/>
                  </a:lnTo>
                  <a:lnTo>
                    <a:pt x="2971999" y="16380"/>
                  </a:lnTo>
                  <a:lnTo>
                    <a:pt x="3012797" y="35748"/>
                  </a:lnTo>
                  <a:lnTo>
                    <a:pt x="3049345" y="61581"/>
                  </a:lnTo>
                  <a:lnTo>
                    <a:pt x="3080906" y="93142"/>
                  </a:lnTo>
                  <a:lnTo>
                    <a:pt x="3106739" y="129690"/>
                  </a:lnTo>
                  <a:lnTo>
                    <a:pt x="3126107" y="170488"/>
                  </a:lnTo>
                  <a:lnTo>
                    <a:pt x="3138269" y="214795"/>
                  </a:lnTo>
                  <a:lnTo>
                    <a:pt x="3142488" y="261873"/>
                  </a:lnTo>
                  <a:lnTo>
                    <a:pt x="3142488" y="1309369"/>
                  </a:lnTo>
                  <a:lnTo>
                    <a:pt x="3138269" y="1356448"/>
                  </a:lnTo>
                  <a:lnTo>
                    <a:pt x="3126107" y="1400755"/>
                  </a:lnTo>
                  <a:lnTo>
                    <a:pt x="3106739" y="1441553"/>
                  </a:lnTo>
                  <a:lnTo>
                    <a:pt x="3080906" y="1478101"/>
                  </a:lnTo>
                  <a:lnTo>
                    <a:pt x="3049345" y="1509662"/>
                  </a:lnTo>
                  <a:lnTo>
                    <a:pt x="3012797" y="1535495"/>
                  </a:lnTo>
                  <a:lnTo>
                    <a:pt x="2971999" y="1554863"/>
                  </a:lnTo>
                  <a:lnTo>
                    <a:pt x="2927692" y="1567025"/>
                  </a:lnTo>
                  <a:lnTo>
                    <a:pt x="2880614" y="1571243"/>
                  </a:lnTo>
                  <a:lnTo>
                    <a:pt x="261874" y="1571243"/>
                  </a:lnTo>
                  <a:lnTo>
                    <a:pt x="214795" y="1567025"/>
                  </a:lnTo>
                  <a:lnTo>
                    <a:pt x="170488" y="1554863"/>
                  </a:lnTo>
                  <a:lnTo>
                    <a:pt x="129690" y="1535495"/>
                  </a:lnTo>
                  <a:lnTo>
                    <a:pt x="93142" y="1509662"/>
                  </a:lnTo>
                  <a:lnTo>
                    <a:pt x="61581" y="1478101"/>
                  </a:lnTo>
                  <a:lnTo>
                    <a:pt x="35748" y="1441553"/>
                  </a:lnTo>
                  <a:lnTo>
                    <a:pt x="16380" y="1400755"/>
                  </a:lnTo>
                  <a:lnTo>
                    <a:pt x="4218" y="1356448"/>
                  </a:lnTo>
                  <a:lnTo>
                    <a:pt x="0" y="1309369"/>
                  </a:lnTo>
                  <a:lnTo>
                    <a:pt x="0" y="261873"/>
                  </a:lnTo>
                  <a:close/>
                </a:path>
              </a:pathLst>
            </a:custGeom>
            <a:ln w="15240">
              <a:solidFill>
                <a:srgbClr val="04B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632196" y="1781302"/>
            <a:ext cx="23088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0645">
              <a:lnSpc>
                <a:spcPct val="100000"/>
              </a:lnSpc>
              <a:spcBef>
                <a:spcPts val="100"/>
              </a:spcBef>
            </a:pPr>
            <a:r>
              <a:rPr sz="3600" spc="-160" dirty="0">
                <a:latin typeface="Times New Roman"/>
                <a:cs typeface="Times New Roman"/>
              </a:rPr>
              <a:t>РАСХОДЫ </a:t>
            </a:r>
            <a:r>
              <a:rPr sz="3600" spc="-88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Б</a:t>
            </a:r>
            <a:r>
              <a:rPr sz="3600" spc="-290" dirty="0">
                <a:latin typeface="Times New Roman"/>
                <a:cs typeface="Times New Roman"/>
              </a:rPr>
              <a:t>Ю</a:t>
            </a:r>
            <a:r>
              <a:rPr sz="3600" spc="-5" dirty="0">
                <a:latin typeface="Times New Roman"/>
                <a:cs typeface="Times New Roman"/>
              </a:rPr>
              <a:t>ДЖЕ</a:t>
            </a:r>
            <a:r>
              <a:rPr sz="3600" spc="-185" dirty="0">
                <a:latin typeface="Times New Roman"/>
                <a:cs typeface="Times New Roman"/>
              </a:rPr>
              <a:t>Т</a:t>
            </a:r>
            <a:r>
              <a:rPr sz="3600" dirty="0">
                <a:latin typeface="Times New Roman"/>
                <a:cs typeface="Times New Roman"/>
              </a:rPr>
              <a:t>А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75780" y="3768483"/>
            <a:ext cx="3945890" cy="2731135"/>
            <a:chOff x="277368" y="3777996"/>
            <a:chExt cx="3945890" cy="2731135"/>
          </a:xfrm>
        </p:grpSpPr>
        <p:sp>
          <p:nvSpPr>
            <p:cNvPr id="9" name="object 9"/>
            <p:cNvSpPr/>
            <p:nvPr/>
          </p:nvSpPr>
          <p:spPr>
            <a:xfrm>
              <a:off x="284988" y="3785616"/>
              <a:ext cx="3930650" cy="2715895"/>
            </a:xfrm>
            <a:custGeom>
              <a:avLst/>
              <a:gdLst/>
              <a:ahLst/>
              <a:cxnLst/>
              <a:rect l="l" t="t" r="r" b="b"/>
              <a:pathLst>
                <a:path w="3930650" h="2715895">
                  <a:moveTo>
                    <a:pt x="3477767" y="0"/>
                  </a:moveTo>
                  <a:lnTo>
                    <a:pt x="452640" y="0"/>
                  </a:lnTo>
                  <a:lnTo>
                    <a:pt x="403320" y="2656"/>
                  </a:lnTo>
                  <a:lnTo>
                    <a:pt x="355538" y="10441"/>
                  </a:lnTo>
                  <a:lnTo>
                    <a:pt x="309571" y="23079"/>
                  </a:lnTo>
                  <a:lnTo>
                    <a:pt x="265694" y="40293"/>
                  </a:lnTo>
                  <a:lnTo>
                    <a:pt x="224184" y="61806"/>
                  </a:lnTo>
                  <a:lnTo>
                    <a:pt x="185316" y="87343"/>
                  </a:lnTo>
                  <a:lnTo>
                    <a:pt x="149368" y="116627"/>
                  </a:lnTo>
                  <a:lnTo>
                    <a:pt x="116615" y="149381"/>
                  </a:lnTo>
                  <a:lnTo>
                    <a:pt x="87333" y="185330"/>
                  </a:lnTo>
                  <a:lnTo>
                    <a:pt x="61798" y="224197"/>
                  </a:lnTo>
                  <a:lnTo>
                    <a:pt x="40287" y="265705"/>
                  </a:lnTo>
                  <a:lnTo>
                    <a:pt x="23075" y="309579"/>
                  </a:lnTo>
                  <a:lnTo>
                    <a:pt x="10440" y="355541"/>
                  </a:lnTo>
                  <a:lnTo>
                    <a:pt x="2656" y="403316"/>
                  </a:lnTo>
                  <a:lnTo>
                    <a:pt x="0" y="452627"/>
                  </a:lnTo>
                  <a:lnTo>
                    <a:pt x="0" y="2263127"/>
                  </a:lnTo>
                  <a:lnTo>
                    <a:pt x="2656" y="2312447"/>
                  </a:lnTo>
                  <a:lnTo>
                    <a:pt x="10440" y="2360229"/>
                  </a:lnTo>
                  <a:lnTo>
                    <a:pt x="23075" y="2406196"/>
                  </a:lnTo>
                  <a:lnTo>
                    <a:pt x="40287" y="2450073"/>
                  </a:lnTo>
                  <a:lnTo>
                    <a:pt x="61798" y="2491583"/>
                  </a:lnTo>
                  <a:lnTo>
                    <a:pt x="87333" y="2530451"/>
                  </a:lnTo>
                  <a:lnTo>
                    <a:pt x="116615" y="2566399"/>
                  </a:lnTo>
                  <a:lnTo>
                    <a:pt x="149368" y="2599152"/>
                  </a:lnTo>
                  <a:lnTo>
                    <a:pt x="185316" y="2628434"/>
                  </a:lnTo>
                  <a:lnTo>
                    <a:pt x="224184" y="2653969"/>
                  </a:lnTo>
                  <a:lnTo>
                    <a:pt x="265694" y="2675480"/>
                  </a:lnTo>
                  <a:lnTo>
                    <a:pt x="309571" y="2692692"/>
                  </a:lnTo>
                  <a:lnTo>
                    <a:pt x="355538" y="2705327"/>
                  </a:lnTo>
                  <a:lnTo>
                    <a:pt x="403320" y="2713111"/>
                  </a:lnTo>
                  <a:lnTo>
                    <a:pt x="452640" y="2715767"/>
                  </a:lnTo>
                  <a:lnTo>
                    <a:pt x="3477767" y="2715767"/>
                  </a:lnTo>
                  <a:lnTo>
                    <a:pt x="3527079" y="2713111"/>
                  </a:lnTo>
                  <a:lnTo>
                    <a:pt x="3574854" y="2705327"/>
                  </a:lnTo>
                  <a:lnTo>
                    <a:pt x="3620816" y="2692692"/>
                  </a:lnTo>
                  <a:lnTo>
                    <a:pt x="3664690" y="2675480"/>
                  </a:lnTo>
                  <a:lnTo>
                    <a:pt x="3706198" y="2653969"/>
                  </a:lnTo>
                  <a:lnTo>
                    <a:pt x="3745065" y="2628434"/>
                  </a:lnTo>
                  <a:lnTo>
                    <a:pt x="3781014" y="2599152"/>
                  </a:lnTo>
                  <a:lnTo>
                    <a:pt x="3813768" y="2566399"/>
                  </a:lnTo>
                  <a:lnTo>
                    <a:pt x="3843052" y="2530451"/>
                  </a:lnTo>
                  <a:lnTo>
                    <a:pt x="3868589" y="2491583"/>
                  </a:lnTo>
                  <a:lnTo>
                    <a:pt x="3890102" y="2450073"/>
                  </a:lnTo>
                  <a:lnTo>
                    <a:pt x="3907316" y="2406196"/>
                  </a:lnTo>
                  <a:lnTo>
                    <a:pt x="3919954" y="2360229"/>
                  </a:lnTo>
                  <a:lnTo>
                    <a:pt x="3927739" y="2312447"/>
                  </a:lnTo>
                  <a:lnTo>
                    <a:pt x="3930396" y="2263127"/>
                  </a:lnTo>
                  <a:lnTo>
                    <a:pt x="3930396" y="452627"/>
                  </a:lnTo>
                  <a:lnTo>
                    <a:pt x="3927739" y="403316"/>
                  </a:lnTo>
                  <a:lnTo>
                    <a:pt x="3919954" y="355541"/>
                  </a:lnTo>
                  <a:lnTo>
                    <a:pt x="3907316" y="309579"/>
                  </a:lnTo>
                  <a:lnTo>
                    <a:pt x="3890102" y="265705"/>
                  </a:lnTo>
                  <a:lnTo>
                    <a:pt x="3868589" y="224197"/>
                  </a:lnTo>
                  <a:lnTo>
                    <a:pt x="3843052" y="185330"/>
                  </a:lnTo>
                  <a:lnTo>
                    <a:pt x="3813768" y="149381"/>
                  </a:lnTo>
                  <a:lnTo>
                    <a:pt x="3781014" y="116627"/>
                  </a:lnTo>
                  <a:lnTo>
                    <a:pt x="3745065" y="87343"/>
                  </a:lnTo>
                  <a:lnTo>
                    <a:pt x="3706198" y="61806"/>
                  </a:lnTo>
                  <a:lnTo>
                    <a:pt x="3664690" y="40293"/>
                  </a:lnTo>
                  <a:lnTo>
                    <a:pt x="3620816" y="23079"/>
                  </a:lnTo>
                  <a:lnTo>
                    <a:pt x="3574854" y="10441"/>
                  </a:lnTo>
                  <a:lnTo>
                    <a:pt x="3527079" y="2656"/>
                  </a:lnTo>
                  <a:lnTo>
                    <a:pt x="3477767" y="0"/>
                  </a:lnTo>
                  <a:close/>
                </a:path>
              </a:pathLst>
            </a:custGeom>
            <a:solidFill>
              <a:srgbClr val="EDF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4988" y="3785616"/>
              <a:ext cx="3930650" cy="2715895"/>
            </a:xfrm>
            <a:custGeom>
              <a:avLst/>
              <a:gdLst/>
              <a:ahLst/>
              <a:cxnLst/>
              <a:rect l="l" t="t" r="r" b="b"/>
              <a:pathLst>
                <a:path w="3930650" h="2715895">
                  <a:moveTo>
                    <a:pt x="0" y="452627"/>
                  </a:moveTo>
                  <a:lnTo>
                    <a:pt x="2656" y="403316"/>
                  </a:lnTo>
                  <a:lnTo>
                    <a:pt x="10440" y="355541"/>
                  </a:lnTo>
                  <a:lnTo>
                    <a:pt x="23075" y="309579"/>
                  </a:lnTo>
                  <a:lnTo>
                    <a:pt x="40287" y="265705"/>
                  </a:lnTo>
                  <a:lnTo>
                    <a:pt x="61798" y="224197"/>
                  </a:lnTo>
                  <a:lnTo>
                    <a:pt x="87333" y="185330"/>
                  </a:lnTo>
                  <a:lnTo>
                    <a:pt x="116615" y="149381"/>
                  </a:lnTo>
                  <a:lnTo>
                    <a:pt x="149368" y="116627"/>
                  </a:lnTo>
                  <a:lnTo>
                    <a:pt x="185316" y="87343"/>
                  </a:lnTo>
                  <a:lnTo>
                    <a:pt x="224184" y="61806"/>
                  </a:lnTo>
                  <a:lnTo>
                    <a:pt x="265694" y="40293"/>
                  </a:lnTo>
                  <a:lnTo>
                    <a:pt x="309571" y="23079"/>
                  </a:lnTo>
                  <a:lnTo>
                    <a:pt x="355538" y="10441"/>
                  </a:lnTo>
                  <a:lnTo>
                    <a:pt x="403320" y="2656"/>
                  </a:lnTo>
                  <a:lnTo>
                    <a:pt x="452640" y="0"/>
                  </a:lnTo>
                  <a:lnTo>
                    <a:pt x="3477767" y="0"/>
                  </a:lnTo>
                  <a:lnTo>
                    <a:pt x="3527079" y="2656"/>
                  </a:lnTo>
                  <a:lnTo>
                    <a:pt x="3574854" y="10441"/>
                  </a:lnTo>
                  <a:lnTo>
                    <a:pt x="3620816" y="23079"/>
                  </a:lnTo>
                  <a:lnTo>
                    <a:pt x="3664690" y="40293"/>
                  </a:lnTo>
                  <a:lnTo>
                    <a:pt x="3706198" y="61806"/>
                  </a:lnTo>
                  <a:lnTo>
                    <a:pt x="3745065" y="87343"/>
                  </a:lnTo>
                  <a:lnTo>
                    <a:pt x="3781014" y="116627"/>
                  </a:lnTo>
                  <a:lnTo>
                    <a:pt x="3813768" y="149381"/>
                  </a:lnTo>
                  <a:lnTo>
                    <a:pt x="3843052" y="185330"/>
                  </a:lnTo>
                  <a:lnTo>
                    <a:pt x="3868589" y="224197"/>
                  </a:lnTo>
                  <a:lnTo>
                    <a:pt x="3890102" y="265705"/>
                  </a:lnTo>
                  <a:lnTo>
                    <a:pt x="3907316" y="309579"/>
                  </a:lnTo>
                  <a:lnTo>
                    <a:pt x="3919954" y="355541"/>
                  </a:lnTo>
                  <a:lnTo>
                    <a:pt x="3927739" y="403316"/>
                  </a:lnTo>
                  <a:lnTo>
                    <a:pt x="3930396" y="452627"/>
                  </a:lnTo>
                  <a:lnTo>
                    <a:pt x="3930396" y="2263127"/>
                  </a:lnTo>
                  <a:lnTo>
                    <a:pt x="3927739" y="2312447"/>
                  </a:lnTo>
                  <a:lnTo>
                    <a:pt x="3919954" y="2360229"/>
                  </a:lnTo>
                  <a:lnTo>
                    <a:pt x="3907316" y="2406196"/>
                  </a:lnTo>
                  <a:lnTo>
                    <a:pt x="3890102" y="2450073"/>
                  </a:lnTo>
                  <a:lnTo>
                    <a:pt x="3868589" y="2491583"/>
                  </a:lnTo>
                  <a:lnTo>
                    <a:pt x="3843052" y="2530451"/>
                  </a:lnTo>
                  <a:lnTo>
                    <a:pt x="3813768" y="2566399"/>
                  </a:lnTo>
                  <a:lnTo>
                    <a:pt x="3781014" y="2599152"/>
                  </a:lnTo>
                  <a:lnTo>
                    <a:pt x="3745065" y="2628434"/>
                  </a:lnTo>
                  <a:lnTo>
                    <a:pt x="3706198" y="2653969"/>
                  </a:lnTo>
                  <a:lnTo>
                    <a:pt x="3664690" y="2675480"/>
                  </a:lnTo>
                  <a:lnTo>
                    <a:pt x="3620816" y="2692692"/>
                  </a:lnTo>
                  <a:lnTo>
                    <a:pt x="3574854" y="2705327"/>
                  </a:lnTo>
                  <a:lnTo>
                    <a:pt x="3527079" y="2713111"/>
                  </a:lnTo>
                  <a:lnTo>
                    <a:pt x="3477767" y="2715767"/>
                  </a:lnTo>
                  <a:lnTo>
                    <a:pt x="452640" y="2715767"/>
                  </a:lnTo>
                  <a:lnTo>
                    <a:pt x="403320" y="2713111"/>
                  </a:lnTo>
                  <a:lnTo>
                    <a:pt x="355538" y="2705327"/>
                  </a:lnTo>
                  <a:lnTo>
                    <a:pt x="309571" y="2692692"/>
                  </a:lnTo>
                  <a:lnTo>
                    <a:pt x="265694" y="2675480"/>
                  </a:lnTo>
                  <a:lnTo>
                    <a:pt x="224184" y="2653969"/>
                  </a:lnTo>
                  <a:lnTo>
                    <a:pt x="185316" y="2628434"/>
                  </a:lnTo>
                  <a:lnTo>
                    <a:pt x="149368" y="2599152"/>
                  </a:lnTo>
                  <a:lnTo>
                    <a:pt x="116615" y="2566399"/>
                  </a:lnTo>
                  <a:lnTo>
                    <a:pt x="87333" y="2530451"/>
                  </a:lnTo>
                  <a:lnTo>
                    <a:pt x="61798" y="2491583"/>
                  </a:lnTo>
                  <a:lnTo>
                    <a:pt x="40287" y="2450073"/>
                  </a:lnTo>
                  <a:lnTo>
                    <a:pt x="23075" y="2406196"/>
                  </a:lnTo>
                  <a:lnTo>
                    <a:pt x="10440" y="2360229"/>
                  </a:lnTo>
                  <a:lnTo>
                    <a:pt x="2656" y="2312447"/>
                  </a:lnTo>
                  <a:lnTo>
                    <a:pt x="0" y="2263127"/>
                  </a:lnTo>
                  <a:lnTo>
                    <a:pt x="0" y="452627"/>
                  </a:lnTo>
                  <a:close/>
                </a:path>
              </a:pathLst>
            </a:custGeom>
            <a:ln w="15239">
              <a:solidFill>
                <a:srgbClr val="04B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69468" y="3840556"/>
            <a:ext cx="335851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17145" indent="127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Поступающие в </a:t>
            </a:r>
            <a:r>
              <a:rPr sz="2400" spc="-30" dirty="0">
                <a:latin typeface="Times New Roman"/>
                <a:cs typeface="Times New Roman"/>
              </a:rPr>
              <a:t>бюджет 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безвозмездные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денежные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средства.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Доходы</a:t>
            </a:r>
            <a:endParaRPr sz="240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2400" spc="-25" dirty="0">
                <a:latin typeface="Times New Roman"/>
                <a:cs typeface="Times New Roman"/>
              </a:rPr>
              <a:t>бюджета</a:t>
            </a:r>
            <a:endParaRPr sz="2400" dirty="0">
              <a:latin typeface="Times New Roman"/>
              <a:cs typeface="Times New Roman"/>
            </a:endParaRPr>
          </a:p>
          <a:p>
            <a:pPr marL="12700" marR="5080" indent="1270" algn="ct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делятся </a:t>
            </a:r>
            <a:r>
              <a:rPr sz="2400" spc="-5" dirty="0">
                <a:latin typeface="Times New Roman"/>
                <a:cs typeface="Times New Roman"/>
              </a:rPr>
              <a:t>на две </a:t>
            </a:r>
            <a:r>
              <a:rPr sz="2400" dirty="0">
                <a:latin typeface="Times New Roman"/>
                <a:cs typeface="Times New Roman"/>
              </a:rPr>
              <a:t>части :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налоговые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неналоговые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поступления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4920996" y="3849623"/>
            <a:ext cx="3802379" cy="2659380"/>
            <a:chOff x="4920996" y="3849623"/>
            <a:chExt cx="3802379" cy="2659380"/>
          </a:xfrm>
        </p:grpSpPr>
        <p:sp>
          <p:nvSpPr>
            <p:cNvPr id="13" name="object 13"/>
            <p:cNvSpPr/>
            <p:nvPr/>
          </p:nvSpPr>
          <p:spPr>
            <a:xfrm>
              <a:off x="4928616" y="3857243"/>
              <a:ext cx="3787140" cy="2644140"/>
            </a:xfrm>
            <a:custGeom>
              <a:avLst/>
              <a:gdLst/>
              <a:ahLst/>
              <a:cxnLst/>
              <a:rect l="l" t="t" r="r" b="b"/>
              <a:pathLst>
                <a:path w="3787140" h="2644140">
                  <a:moveTo>
                    <a:pt x="3346450" y="0"/>
                  </a:moveTo>
                  <a:lnTo>
                    <a:pt x="440689" y="0"/>
                  </a:lnTo>
                  <a:lnTo>
                    <a:pt x="392681" y="2586"/>
                  </a:lnTo>
                  <a:lnTo>
                    <a:pt x="346167" y="10166"/>
                  </a:lnTo>
                  <a:lnTo>
                    <a:pt x="301418" y="22471"/>
                  </a:lnTo>
                  <a:lnTo>
                    <a:pt x="258702" y="39232"/>
                  </a:lnTo>
                  <a:lnTo>
                    <a:pt x="218289" y="60179"/>
                  </a:lnTo>
                  <a:lnTo>
                    <a:pt x="180447" y="85043"/>
                  </a:lnTo>
                  <a:lnTo>
                    <a:pt x="145446" y="113555"/>
                  </a:lnTo>
                  <a:lnTo>
                    <a:pt x="113555" y="145446"/>
                  </a:lnTo>
                  <a:lnTo>
                    <a:pt x="85043" y="180447"/>
                  </a:lnTo>
                  <a:lnTo>
                    <a:pt x="60179" y="218289"/>
                  </a:lnTo>
                  <a:lnTo>
                    <a:pt x="39232" y="258702"/>
                  </a:lnTo>
                  <a:lnTo>
                    <a:pt x="22471" y="301418"/>
                  </a:lnTo>
                  <a:lnTo>
                    <a:pt x="10166" y="346167"/>
                  </a:lnTo>
                  <a:lnTo>
                    <a:pt x="2586" y="392681"/>
                  </a:lnTo>
                  <a:lnTo>
                    <a:pt x="0" y="440689"/>
                  </a:lnTo>
                  <a:lnTo>
                    <a:pt x="0" y="2203437"/>
                  </a:lnTo>
                  <a:lnTo>
                    <a:pt x="2586" y="2251457"/>
                  </a:lnTo>
                  <a:lnTo>
                    <a:pt x="10166" y="2297979"/>
                  </a:lnTo>
                  <a:lnTo>
                    <a:pt x="22471" y="2342734"/>
                  </a:lnTo>
                  <a:lnTo>
                    <a:pt x="39232" y="2385453"/>
                  </a:lnTo>
                  <a:lnTo>
                    <a:pt x="60179" y="2425869"/>
                  </a:lnTo>
                  <a:lnTo>
                    <a:pt x="85043" y="2463711"/>
                  </a:lnTo>
                  <a:lnTo>
                    <a:pt x="113555" y="2498711"/>
                  </a:lnTo>
                  <a:lnTo>
                    <a:pt x="145446" y="2530600"/>
                  </a:lnTo>
                  <a:lnTo>
                    <a:pt x="180447" y="2559110"/>
                  </a:lnTo>
                  <a:lnTo>
                    <a:pt x="218289" y="2583971"/>
                  </a:lnTo>
                  <a:lnTo>
                    <a:pt x="258702" y="2604915"/>
                  </a:lnTo>
                  <a:lnTo>
                    <a:pt x="301418" y="2621672"/>
                  </a:lnTo>
                  <a:lnTo>
                    <a:pt x="346167" y="2633975"/>
                  </a:lnTo>
                  <a:lnTo>
                    <a:pt x="392681" y="2641554"/>
                  </a:lnTo>
                  <a:lnTo>
                    <a:pt x="440689" y="2644140"/>
                  </a:lnTo>
                  <a:lnTo>
                    <a:pt x="3346450" y="2644140"/>
                  </a:lnTo>
                  <a:lnTo>
                    <a:pt x="3394458" y="2641554"/>
                  </a:lnTo>
                  <a:lnTo>
                    <a:pt x="3440972" y="2633975"/>
                  </a:lnTo>
                  <a:lnTo>
                    <a:pt x="3485721" y="2621672"/>
                  </a:lnTo>
                  <a:lnTo>
                    <a:pt x="3528437" y="2604915"/>
                  </a:lnTo>
                  <a:lnTo>
                    <a:pt x="3568850" y="2583971"/>
                  </a:lnTo>
                  <a:lnTo>
                    <a:pt x="3606692" y="2559110"/>
                  </a:lnTo>
                  <a:lnTo>
                    <a:pt x="3641693" y="2530600"/>
                  </a:lnTo>
                  <a:lnTo>
                    <a:pt x="3673584" y="2498711"/>
                  </a:lnTo>
                  <a:lnTo>
                    <a:pt x="3702096" y="2463711"/>
                  </a:lnTo>
                  <a:lnTo>
                    <a:pt x="3726960" y="2425869"/>
                  </a:lnTo>
                  <a:lnTo>
                    <a:pt x="3747907" y="2385453"/>
                  </a:lnTo>
                  <a:lnTo>
                    <a:pt x="3764668" y="2342734"/>
                  </a:lnTo>
                  <a:lnTo>
                    <a:pt x="3776973" y="2297979"/>
                  </a:lnTo>
                  <a:lnTo>
                    <a:pt x="3784553" y="2251457"/>
                  </a:lnTo>
                  <a:lnTo>
                    <a:pt x="3787140" y="2203437"/>
                  </a:lnTo>
                  <a:lnTo>
                    <a:pt x="3787140" y="440689"/>
                  </a:lnTo>
                  <a:lnTo>
                    <a:pt x="3784553" y="392681"/>
                  </a:lnTo>
                  <a:lnTo>
                    <a:pt x="3776973" y="346167"/>
                  </a:lnTo>
                  <a:lnTo>
                    <a:pt x="3764668" y="301418"/>
                  </a:lnTo>
                  <a:lnTo>
                    <a:pt x="3747907" y="258702"/>
                  </a:lnTo>
                  <a:lnTo>
                    <a:pt x="3726960" y="218289"/>
                  </a:lnTo>
                  <a:lnTo>
                    <a:pt x="3702096" y="180447"/>
                  </a:lnTo>
                  <a:lnTo>
                    <a:pt x="3673584" y="145446"/>
                  </a:lnTo>
                  <a:lnTo>
                    <a:pt x="3641693" y="113555"/>
                  </a:lnTo>
                  <a:lnTo>
                    <a:pt x="3606692" y="85043"/>
                  </a:lnTo>
                  <a:lnTo>
                    <a:pt x="3568850" y="60179"/>
                  </a:lnTo>
                  <a:lnTo>
                    <a:pt x="3528437" y="39232"/>
                  </a:lnTo>
                  <a:lnTo>
                    <a:pt x="3485721" y="22471"/>
                  </a:lnTo>
                  <a:lnTo>
                    <a:pt x="3440972" y="10166"/>
                  </a:lnTo>
                  <a:lnTo>
                    <a:pt x="3394458" y="2586"/>
                  </a:lnTo>
                  <a:lnTo>
                    <a:pt x="3346450" y="0"/>
                  </a:lnTo>
                  <a:close/>
                </a:path>
              </a:pathLst>
            </a:custGeom>
            <a:solidFill>
              <a:srgbClr val="EDF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28616" y="3857243"/>
              <a:ext cx="3787140" cy="2644140"/>
            </a:xfrm>
            <a:custGeom>
              <a:avLst/>
              <a:gdLst/>
              <a:ahLst/>
              <a:cxnLst/>
              <a:rect l="l" t="t" r="r" b="b"/>
              <a:pathLst>
                <a:path w="3787140" h="2644140">
                  <a:moveTo>
                    <a:pt x="0" y="440689"/>
                  </a:moveTo>
                  <a:lnTo>
                    <a:pt x="2586" y="392681"/>
                  </a:lnTo>
                  <a:lnTo>
                    <a:pt x="10166" y="346167"/>
                  </a:lnTo>
                  <a:lnTo>
                    <a:pt x="22471" y="301418"/>
                  </a:lnTo>
                  <a:lnTo>
                    <a:pt x="39232" y="258702"/>
                  </a:lnTo>
                  <a:lnTo>
                    <a:pt x="60179" y="218289"/>
                  </a:lnTo>
                  <a:lnTo>
                    <a:pt x="85043" y="180447"/>
                  </a:lnTo>
                  <a:lnTo>
                    <a:pt x="113555" y="145446"/>
                  </a:lnTo>
                  <a:lnTo>
                    <a:pt x="145446" y="113555"/>
                  </a:lnTo>
                  <a:lnTo>
                    <a:pt x="180447" y="85043"/>
                  </a:lnTo>
                  <a:lnTo>
                    <a:pt x="218289" y="60179"/>
                  </a:lnTo>
                  <a:lnTo>
                    <a:pt x="258702" y="39232"/>
                  </a:lnTo>
                  <a:lnTo>
                    <a:pt x="301418" y="22471"/>
                  </a:lnTo>
                  <a:lnTo>
                    <a:pt x="346167" y="10166"/>
                  </a:lnTo>
                  <a:lnTo>
                    <a:pt x="392681" y="2586"/>
                  </a:lnTo>
                  <a:lnTo>
                    <a:pt x="440689" y="0"/>
                  </a:lnTo>
                  <a:lnTo>
                    <a:pt x="3346450" y="0"/>
                  </a:lnTo>
                  <a:lnTo>
                    <a:pt x="3394458" y="2586"/>
                  </a:lnTo>
                  <a:lnTo>
                    <a:pt x="3440972" y="10166"/>
                  </a:lnTo>
                  <a:lnTo>
                    <a:pt x="3485721" y="22471"/>
                  </a:lnTo>
                  <a:lnTo>
                    <a:pt x="3528437" y="39232"/>
                  </a:lnTo>
                  <a:lnTo>
                    <a:pt x="3568850" y="60179"/>
                  </a:lnTo>
                  <a:lnTo>
                    <a:pt x="3606692" y="85043"/>
                  </a:lnTo>
                  <a:lnTo>
                    <a:pt x="3641693" y="113555"/>
                  </a:lnTo>
                  <a:lnTo>
                    <a:pt x="3673584" y="145446"/>
                  </a:lnTo>
                  <a:lnTo>
                    <a:pt x="3702096" y="180447"/>
                  </a:lnTo>
                  <a:lnTo>
                    <a:pt x="3726960" y="218289"/>
                  </a:lnTo>
                  <a:lnTo>
                    <a:pt x="3747907" y="258702"/>
                  </a:lnTo>
                  <a:lnTo>
                    <a:pt x="3764668" y="301418"/>
                  </a:lnTo>
                  <a:lnTo>
                    <a:pt x="3776973" y="346167"/>
                  </a:lnTo>
                  <a:lnTo>
                    <a:pt x="3784553" y="392681"/>
                  </a:lnTo>
                  <a:lnTo>
                    <a:pt x="3787140" y="440689"/>
                  </a:lnTo>
                  <a:lnTo>
                    <a:pt x="3787140" y="2203437"/>
                  </a:lnTo>
                  <a:lnTo>
                    <a:pt x="3784553" y="2251457"/>
                  </a:lnTo>
                  <a:lnTo>
                    <a:pt x="3776973" y="2297979"/>
                  </a:lnTo>
                  <a:lnTo>
                    <a:pt x="3764668" y="2342734"/>
                  </a:lnTo>
                  <a:lnTo>
                    <a:pt x="3747907" y="2385453"/>
                  </a:lnTo>
                  <a:lnTo>
                    <a:pt x="3726960" y="2425869"/>
                  </a:lnTo>
                  <a:lnTo>
                    <a:pt x="3702096" y="2463711"/>
                  </a:lnTo>
                  <a:lnTo>
                    <a:pt x="3673584" y="2498711"/>
                  </a:lnTo>
                  <a:lnTo>
                    <a:pt x="3641693" y="2530600"/>
                  </a:lnTo>
                  <a:lnTo>
                    <a:pt x="3606692" y="2559110"/>
                  </a:lnTo>
                  <a:lnTo>
                    <a:pt x="3568850" y="2583971"/>
                  </a:lnTo>
                  <a:lnTo>
                    <a:pt x="3528437" y="2604915"/>
                  </a:lnTo>
                  <a:lnTo>
                    <a:pt x="3485721" y="2621672"/>
                  </a:lnTo>
                  <a:lnTo>
                    <a:pt x="3440972" y="2633975"/>
                  </a:lnTo>
                  <a:lnTo>
                    <a:pt x="3394458" y="2641554"/>
                  </a:lnTo>
                  <a:lnTo>
                    <a:pt x="3346450" y="2644140"/>
                  </a:lnTo>
                  <a:lnTo>
                    <a:pt x="440689" y="2644140"/>
                  </a:lnTo>
                  <a:lnTo>
                    <a:pt x="392681" y="2641554"/>
                  </a:lnTo>
                  <a:lnTo>
                    <a:pt x="346167" y="2633975"/>
                  </a:lnTo>
                  <a:lnTo>
                    <a:pt x="301418" y="2621672"/>
                  </a:lnTo>
                  <a:lnTo>
                    <a:pt x="258702" y="2604915"/>
                  </a:lnTo>
                  <a:lnTo>
                    <a:pt x="218289" y="2583971"/>
                  </a:lnTo>
                  <a:lnTo>
                    <a:pt x="180447" y="2559110"/>
                  </a:lnTo>
                  <a:lnTo>
                    <a:pt x="145446" y="2530600"/>
                  </a:lnTo>
                  <a:lnTo>
                    <a:pt x="113555" y="2498711"/>
                  </a:lnTo>
                  <a:lnTo>
                    <a:pt x="85043" y="2463711"/>
                  </a:lnTo>
                  <a:lnTo>
                    <a:pt x="60179" y="2425869"/>
                  </a:lnTo>
                  <a:lnTo>
                    <a:pt x="39232" y="2385453"/>
                  </a:lnTo>
                  <a:lnTo>
                    <a:pt x="22471" y="2342734"/>
                  </a:lnTo>
                  <a:lnTo>
                    <a:pt x="10166" y="2297979"/>
                  </a:lnTo>
                  <a:lnTo>
                    <a:pt x="2586" y="2251457"/>
                  </a:lnTo>
                  <a:lnTo>
                    <a:pt x="0" y="2203437"/>
                  </a:lnTo>
                  <a:lnTo>
                    <a:pt x="0" y="440689"/>
                  </a:lnTo>
                  <a:close/>
                </a:path>
              </a:pathLst>
            </a:custGeom>
            <a:ln w="15240">
              <a:solidFill>
                <a:srgbClr val="04B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244846" y="3876802"/>
            <a:ext cx="315785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marR="5080" indent="-459105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Это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денежные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средства,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направленные</a:t>
            </a:r>
            <a:r>
              <a:rPr sz="2400" spc="-5" dirty="0">
                <a:latin typeface="Times New Roman"/>
                <a:cs typeface="Times New Roman"/>
              </a:rPr>
              <a:t> на</a:t>
            </a:r>
            <a:endParaRPr sz="2400" dirty="0">
              <a:latin typeface="Times New Roman"/>
              <a:cs typeface="Times New Roman"/>
            </a:endParaRPr>
          </a:p>
          <a:p>
            <a:pPr marL="265430" marR="258445" indent="54102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финансовое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обеспечение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задач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</a:p>
          <a:p>
            <a:pPr marL="983615" marR="975994" indent="-1905" algn="ctr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функций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</a:t>
            </a:r>
            <a:r>
              <a:rPr sz="2400" spc="6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стно</a:t>
            </a:r>
            <a:r>
              <a:rPr sz="2400" spc="-65" dirty="0">
                <a:latin typeface="Times New Roman"/>
                <a:cs typeface="Times New Roman"/>
              </a:rPr>
              <a:t>г</a:t>
            </a:r>
            <a:r>
              <a:rPr sz="2400" dirty="0">
                <a:latin typeface="Times New Roman"/>
                <a:cs typeface="Times New Roman"/>
              </a:rPr>
              <a:t>о</a:t>
            </a:r>
          </a:p>
          <a:p>
            <a:pPr algn="ctr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самоуправления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067800" cy="685799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19606" y="172593"/>
            <a:ext cx="66846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40" dirty="0">
                <a:solidFill>
                  <a:srgbClr val="0C0C0C"/>
                </a:solidFill>
              </a:rPr>
              <a:t>БЮДЖЕТНЫЙ</a:t>
            </a:r>
            <a:r>
              <a:rPr sz="4400" spc="150" dirty="0">
                <a:solidFill>
                  <a:srgbClr val="0C0C0C"/>
                </a:solidFill>
              </a:rPr>
              <a:t> </a:t>
            </a:r>
            <a:r>
              <a:rPr sz="4400" spc="85" dirty="0">
                <a:solidFill>
                  <a:srgbClr val="0C0C0C"/>
                </a:solidFill>
              </a:rPr>
              <a:t>ПРОЦЕСС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13080" y="775182"/>
            <a:ext cx="8402320" cy="183515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60"/>
              </a:spcBef>
            </a:pPr>
            <a:r>
              <a:rPr sz="2000" spc="-5" dirty="0">
                <a:latin typeface="Times New Roman"/>
                <a:cs typeface="Times New Roman"/>
              </a:rPr>
              <a:t>Представляет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собой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деятельность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органов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местного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самоуправления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endParaRPr sz="20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483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составлению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рассмотрению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проекта </a:t>
            </a:r>
            <a:r>
              <a:rPr sz="2000" spc="-15" dirty="0">
                <a:latin typeface="Times New Roman"/>
                <a:cs typeface="Times New Roman"/>
              </a:rPr>
              <a:t>бюджета, </a:t>
            </a:r>
            <a:r>
              <a:rPr sz="2000" spc="-5" dirty="0">
                <a:latin typeface="Times New Roman"/>
                <a:cs typeface="Times New Roman"/>
              </a:rPr>
              <a:t>утверждению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исполнению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бюджета, </a:t>
            </a:r>
            <a:r>
              <a:rPr sz="2000" spc="-5" dirty="0">
                <a:latin typeface="Times New Roman"/>
                <a:cs typeface="Times New Roman"/>
              </a:rPr>
              <a:t>внешней </a:t>
            </a:r>
            <a:r>
              <a:rPr sz="2000" spc="-10" dirty="0">
                <a:latin typeface="Times New Roman"/>
                <a:cs typeface="Times New Roman"/>
              </a:rPr>
              <a:t>проверке, </a:t>
            </a:r>
            <a:r>
              <a:rPr sz="2000" dirty="0">
                <a:latin typeface="Times New Roman"/>
                <a:cs typeface="Times New Roman"/>
              </a:rPr>
              <a:t>рассмотрению и составлению отчета об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исполнении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бюджета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20" dirty="0">
                <a:latin typeface="Times New Roman"/>
                <a:cs typeface="Times New Roman"/>
              </a:rPr>
              <a:t>его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утверждению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255" y="2642616"/>
            <a:ext cx="8857615" cy="571500"/>
          </a:xfrm>
          <a:prstGeom prst="rect">
            <a:avLst/>
          </a:prstGeom>
          <a:solidFill>
            <a:srgbClr val="61A29F"/>
          </a:solidFill>
          <a:ln w="15240">
            <a:solidFill>
              <a:srgbClr val="467774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3200" spc="-35" dirty="0">
                <a:latin typeface="Times New Roman"/>
                <a:cs typeface="Times New Roman"/>
              </a:rPr>
              <a:t>ЭТАПЫ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Times New Roman"/>
                <a:cs typeface="Times New Roman"/>
              </a:rPr>
              <a:t>БЮДЖЕТНОГО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ПРОЦЕССА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4762" y="3639121"/>
            <a:ext cx="1581150" cy="1795780"/>
            <a:chOff x="-4762" y="3639121"/>
            <a:chExt cx="1581150" cy="17957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643884"/>
              <a:ext cx="1571244" cy="17861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3643884"/>
              <a:ext cx="1571625" cy="1786255"/>
            </a:xfrm>
            <a:custGeom>
              <a:avLst/>
              <a:gdLst/>
              <a:ahLst/>
              <a:cxnLst/>
              <a:rect l="l" t="t" r="r" b="b"/>
              <a:pathLst>
                <a:path w="1571625" h="1786254">
                  <a:moveTo>
                    <a:pt x="0" y="893064"/>
                  </a:moveTo>
                  <a:lnTo>
                    <a:pt x="1243" y="842382"/>
                  </a:lnTo>
                  <a:lnTo>
                    <a:pt x="4930" y="792442"/>
                  </a:lnTo>
                  <a:lnTo>
                    <a:pt x="10994" y="743320"/>
                  </a:lnTo>
                  <a:lnTo>
                    <a:pt x="19368" y="695091"/>
                  </a:lnTo>
                  <a:lnTo>
                    <a:pt x="29986" y="647831"/>
                  </a:lnTo>
                  <a:lnTo>
                    <a:pt x="42782" y="601614"/>
                  </a:lnTo>
                  <a:lnTo>
                    <a:pt x="57689" y="556516"/>
                  </a:lnTo>
                  <a:lnTo>
                    <a:pt x="74642" y="512612"/>
                  </a:lnTo>
                  <a:lnTo>
                    <a:pt x="93573" y="469978"/>
                  </a:lnTo>
                  <a:lnTo>
                    <a:pt x="114417" y="428689"/>
                  </a:lnTo>
                  <a:lnTo>
                    <a:pt x="137107" y="388821"/>
                  </a:lnTo>
                  <a:lnTo>
                    <a:pt x="161578" y="350449"/>
                  </a:lnTo>
                  <a:lnTo>
                    <a:pt x="187761" y="313647"/>
                  </a:lnTo>
                  <a:lnTo>
                    <a:pt x="215592" y="278492"/>
                  </a:lnTo>
                  <a:lnTo>
                    <a:pt x="245004" y="245059"/>
                  </a:lnTo>
                  <a:lnTo>
                    <a:pt x="275930" y="213424"/>
                  </a:lnTo>
                  <a:lnTo>
                    <a:pt x="308305" y="183661"/>
                  </a:lnTo>
                  <a:lnTo>
                    <a:pt x="342061" y="155846"/>
                  </a:lnTo>
                  <a:lnTo>
                    <a:pt x="377133" y="130054"/>
                  </a:lnTo>
                  <a:lnTo>
                    <a:pt x="413455" y="106361"/>
                  </a:lnTo>
                  <a:lnTo>
                    <a:pt x="450959" y="84842"/>
                  </a:lnTo>
                  <a:lnTo>
                    <a:pt x="489580" y="65573"/>
                  </a:lnTo>
                  <a:lnTo>
                    <a:pt x="529251" y="48628"/>
                  </a:lnTo>
                  <a:lnTo>
                    <a:pt x="569907" y="34083"/>
                  </a:lnTo>
                  <a:lnTo>
                    <a:pt x="611480" y="22014"/>
                  </a:lnTo>
                  <a:lnTo>
                    <a:pt x="653904" y="12496"/>
                  </a:lnTo>
                  <a:lnTo>
                    <a:pt x="697113" y="5604"/>
                  </a:lnTo>
                  <a:lnTo>
                    <a:pt x="741041" y="1413"/>
                  </a:lnTo>
                  <a:lnTo>
                    <a:pt x="785622" y="0"/>
                  </a:lnTo>
                  <a:lnTo>
                    <a:pt x="830202" y="1413"/>
                  </a:lnTo>
                  <a:lnTo>
                    <a:pt x="874130" y="5604"/>
                  </a:lnTo>
                  <a:lnTo>
                    <a:pt x="917339" y="12496"/>
                  </a:lnTo>
                  <a:lnTo>
                    <a:pt x="959763" y="22014"/>
                  </a:lnTo>
                  <a:lnTo>
                    <a:pt x="1001336" y="34083"/>
                  </a:lnTo>
                  <a:lnTo>
                    <a:pt x="1041992" y="48628"/>
                  </a:lnTo>
                  <a:lnTo>
                    <a:pt x="1081663" y="65573"/>
                  </a:lnTo>
                  <a:lnTo>
                    <a:pt x="1120284" y="84842"/>
                  </a:lnTo>
                  <a:lnTo>
                    <a:pt x="1157788" y="106361"/>
                  </a:lnTo>
                  <a:lnTo>
                    <a:pt x="1194110" y="130054"/>
                  </a:lnTo>
                  <a:lnTo>
                    <a:pt x="1229182" y="155846"/>
                  </a:lnTo>
                  <a:lnTo>
                    <a:pt x="1262938" y="183661"/>
                  </a:lnTo>
                  <a:lnTo>
                    <a:pt x="1295313" y="213424"/>
                  </a:lnTo>
                  <a:lnTo>
                    <a:pt x="1326239" y="245059"/>
                  </a:lnTo>
                  <a:lnTo>
                    <a:pt x="1355651" y="278492"/>
                  </a:lnTo>
                  <a:lnTo>
                    <a:pt x="1383482" y="313647"/>
                  </a:lnTo>
                  <a:lnTo>
                    <a:pt x="1409665" y="350449"/>
                  </a:lnTo>
                  <a:lnTo>
                    <a:pt x="1434136" y="388821"/>
                  </a:lnTo>
                  <a:lnTo>
                    <a:pt x="1456826" y="428689"/>
                  </a:lnTo>
                  <a:lnTo>
                    <a:pt x="1477670" y="469978"/>
                  </a:lnTo>
                  <a:lnTo>
                    <a:pt x="1496601" y="512612"/>
                  </a:lnTo>
                  <a:lnTo>
                    <a:pt x="1513554" y="556516"/>
                  </a:lnTo>
                  <a:lnTo>
                    <a:pt x="1528461" y="601614"/>
                  </a:lnTo>
                  <a:lnTo>
                    <a:pt x="1541257" y="647831"/>
                  </a:lnTo>
                  <a:lnTo>
                    <a:pt x="1551875" y="695091"/>
                  </a:lnTo>
                  <a:lnTo>
                    <a:pt x="1560249" y="743320"/>
                  </a:lnTo>
                  <a:lnTo>
                    <a:pt x="1566313" y="792442"/>
                  </a:lnTo>
                  <a:lnTo>
                    <a:pt x="1570000" y="842382"/>
                  </a:lnTo>
                  <a:lnTo>
                    <a:pt x="1571244" y="893064"/>
                  </a:lnTo>
                  <a:lnTo>
                    <a:pt x="1570000" y="943745"/>
                  </a:lnTo>
                  <a:lnTo>
                    <a:pt x="1566313" y="993685"/>
                  </a:lnTo>
                  <a:lnTo>
                    <a:pt x="1560249" y="1042807"/>
                  </a:lnTo>
                  <a:lnTo>
                    <a:pt x="1551875" y="1091036"/>
                  </a:lnTo>
                  <a:lnTo>
                    <a:pt x="1541257" y="1138296"/>
                  </a:lnTo>
                  <a:lnTo>
                    <a:pt x="1528461" y="1184513"/>
                  </a:lnTo>
                  <a:lnTo>
                    <a:pt x="1513554" y="1229611"/>
                  </a:lnTo>
                  <a:lnTo>
                    <a:pt x="1496601" y="1273515"/>
                  </a:lnTo>
                  <a:lnTo>
                    <a:pt x="1477670" y="1316149"/>
                  </a:lnTo>
                  <a:lnTo>
                    <a:pt x="1456826" y="1357438"/>
                  </a:lnTo>
                  <a:lnTo>
                    <a:pt x="1434136" y="1397306"/>
                  </a:lnTo>
                  <a:lnTo>
                    <a:pt x="1409665" y="1435678"/>
                  </a:lnTo>
                  <a:lnTo>
                    <a:pt x="1383482" y="1472480"/>
                  </a:lnTo>
                  <a:lnTo>
                    <a:pt x="1355651" y="1507635"/>
                  </a:lnTo>
                  <a:lnTo>
                    <a:pt x="1326239" y="1541068"/>
                  </a:lnTo>
                  <a:lnTo>
                    <a:pt x="1295313" y="1572703"/>
                  </a:lnTo>
                  <a:lnTo>
                    <a:pt x="1262938" y="1602466"/>
                  </a:lnTo>
                  <a:lnTo>
                    <a:pt x="1229182" y="1630281"/>
                  </a:lnTo>
                  <a:lnTo>
                    <a:pt x="1194110" y="1656073"/>
                  </a:lnTo>
                  <a:lnTo>
                    <a:pt x="1157788" y="1679766"/>
                  </a:lnTo>
                  <a:lnTo>
                    <a:pt x="1120284" y="1701285"/>
                  </a:lnTo>
                  <a:lnTo>
                    <a:pt x="1081663" y="1720554"/>
                  </a:lnTo>
                  <a:lnTo>
                    <a:pt x="1041992" y="1737499"/>
                  </a:lnTo>
                  <a:lnTo>
                    <a:pt x="1001336" y="1752044"/>
                  </a:lnTo>
                  <a:lnTo>
                    <a:pt x="959763" y="1764113"/>
                  </a:lnTo>
                  <a:lnTo>
                    <a:pt x="917339" y="1773631"/>
                  </a:lnTo>
                  <a:lnTo>
                    <a:pt x="874130" y="1780523"/>
                  </a:lnTo>
                  <a:lnTo>
                    <a:pt x="830202" y="1784714"/>
                  </a:lnTo>
                  <a:lnTo>
                    <a:pt x="785622" y="1786128"/>
                  </a:lnTo>
                  <a:lnTo>
                    <a:pt x="741041" y="1784714"/>
                  </a:lnTo>
                  <a:lnTo>
                    <a:pt x="697113" y="1780523"/>
                  </a:lnTo>
                  <a:lnTo>
                    <a:pt x="653904" y="1773631"/>
                  </a:lnTo>
                  <a:lnTo>
                    <a:pt x="611480" y="1764113"/>
                  </a:lnTo>
                  <a:lnTo>
                    <a:pt x="569907" y="1752044"/>
                  </a:lnTo>
                  <a:lnTo>
                    <a:pt x="529251" y="1737499"/>
                  </a:lnTo>
                  <a:lnTo>
                    <a:pt x="489580" y="1720554"/>
                  </a:lnTo>
                  <a:lnTo>
                    <a:pt x="450959" y="1701285"/>
                  </a:lnTo>
                  <a:lnTo>
                    <a:pt x="413455" y="1679766"/>
                  </a:lnTo>
                  <a:lnTo>
                    <a:pt x="377133" y="1656073"/>
                  </a:lnTo>
                  <a:lnTo>
                    <a:pt x="342061" y="1630281"/>
                  </a:lnTo>
                  <a:lnTo>
                    <a:pt x="308305" y="1602466"/>
                  </a:lnTo>
                  <a:lnTo>
                    <a:pt x="275930" y="1572703"/>
                  </a:lnTo>
                  <a:lnTo>
                    <a:pt x="245004" y="1541068"/>
                  </a:lnTo>
                  <a:lnTo>
                    <a:pt x="215592" y="1507635"/>
                  </a:lnTo>
                  <a:lnTo>
                    <a:pt x="187761" y="1472480"/>
                  </a:lnTo>
                  <a:lnTo>
                    <a:pt x="161578" y="1435678"/>
                  </a:lnTo>
                  <a:lnTo>
                    <a:pt x="137107" y="1397306"/>
                  </a:lnTo>
                  <a:lnTo>
                    <a:pt x="114417" y="1357438"/>
                  </a:lnTo>
                  <a:lnTo>
                    <a:pt x="93573" y="1316149"/>
                  </a:lnTo>
                  <a:lnTo>
                    <a:pt x="74642" y="1273515"/>
                  </a:lnTo>
                  <a:lnTo>
                    <a:pt x="57689" y="1229611"/>
                  </a:lnTo>
                  <a:lnTo>
                    <a:pt x="42782" y="1184513"/>
                  </a:lnTo>
                  <a:lnTo>
                    <a:pt x="29986" y="1138296"/>
                  </a:lnTo>
                  <a:lnTo>
                    <a:pt x="19368" y="1091036"/>
                  </a:lnTo>
                  <a:lnTo>
                    <a:pt x="10994" y="1042807"/>
                  </a:lnTo>
                  <a:lnTo>
                    <a:pt x="4930" y="993685"/>
                  </a:lnTo>
                  <a:lnTo>
                    <a:pt x="1243" y="943745"/>
                  </a:lnTo>
                  <a:lnTo>
                    <a:pt x="0" y="893064"/>
                  </a:lnTo>
                  <a:close/>
                </a:path>
              </a:pathLst>
            </a:custGeom>
            <a:ln w="9144">
              <a:solidFill>
                <a:srgbClr val="61A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26542" y="4061205"/>
            <a:ext cx="918844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Times New Roman"/>
                <a:cs typeface="Times New Roman"/>
              </a:rPr>
              <a:t>1.</a:t>
            </a:r>
            <a:endParaRPr sz="15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500" dirty="0">
                <a:latin typeface="Times New Roman"/>
                <a:cs typeface="Times New Roman"/>
              </a:rPr>
              <a:t>Р</a:t>
            </a:r>
            <a:r>
              <a:rPr sz="1500" spc="-10" dirty="0">
                <a:latin typeface="Times New Roman"/>
                <a:cs typeface="Times New Roman"/>
              </a:rPr>
              <a:t>аз</a:t>
            </a:r>
            <a:r>
              <a:rPr sz="1500" dirty="0">
                <a:latin typeface="Times New Roman"/>
                <a:cs typeface="Times New Roman"/>
              </a:rPr>
              <a:t>р</a:t>
            </a:r>
            <a:r>
              <a:rPr sz="1500" spc="-10" dirty="0">
                <a:latin typeface="Times New Roman"/>
                <a:cs typeface="Times New Roman"/>
              </a:rPr>
              <a:t>а</a:t>
            </a:r>
            <a:r>
              <a:rPr sz="1500" dirty="0">
                <a:latin typeface="Times New Roman"/>
                <a:cs typeface="Times New Roman"/>
              </a:rPr>
              <a:t>б</a:t>
            </a:r>
            <a:r>
              <a:rPr sz="1500" spc="-20" dirty="0">
                <a:latin typeface="Times New Roman"/>
                <a:cs typeface="Times New Roman"/>
              </a:rPr>
              <a:t>о</a:t>
            </a:r>
            <a:r>
              <a:rPr sz="1500" dirty="0">
                <a:latin typeface="Times New Roman"/>
                <a:cs typeface="Times New Roman"/>
              </a:rPr>
              <a:t>т</a:t>
            </a:r>
            <a:r>
              <a:rPr sz="1500" spc="-20" dirty="0">
                <a:latin typeface="Times New Roman"/>
                <a:cs typeface="Times New Roman"/>
              </a:rPr>
              <a:t>к</a:t>
            </a:r>
            <a:r>
              <a:rPr sz="1500" dirty="0">
                <a:latin typeface="Times New Roman"/>
                <a:cs typeface="Times New Roman"/>
              </a:rPr>
              <a:t>а  проекта 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бюджета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81493" y="4067365"/>
            <a:ext cx="1937385" cy="1795780"/>
            <a:chOff x="1281493" y="4067365"/>
            <a:chExt cx="1937385" cy="179578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6255" y="4072128"/>
              <a:ext cx="1927860" cy="178612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86255" y="4072128"/>
              <a:ext cx="1927860" cy="1786255"/>
            </a:xfrm>
            <a:custGeom>
              <a:avLst/>
              <a:gdLst/>
              <a:ahLst/>
              <a:cxnLst/>
              <a:rect l="l" t="t" r="r" b="b"/>
              <a:pathLst>
                <a:path w="1927860" h="1786254">
                  <a:moveTo>
                    <a:pt x="0" y="893064"/>
                  </a:moveTo>
                  <a:lnTo>
                    <a:pt x="1254" y="847103"/>
                  </a:lnTo>
                  <a:lnTo>
                    <a:pt x="4976" y="801746"/>
                  </a:lnTo>
                  <a:lnTo>
                    <a:pt x="11106" y="757049"/>
                  </a:lnTo>
                  <a:lnTo>
                    <a:pt x="19582" y="713068"/>
                  </a:lnTo>
                  <a:lnTo>
                    <a:pt x="30345" y="669859"/>
                  </a:lnTo>
                  <a:lnTo>
                    <a:pt x="43334" y="627478"/>
                  </a:lnTo>
                  <a:lnTo>
                    <a:pt x="58488" y="585981"/>
                  </a:lnTo>
                  <a:lnTo>
                    <a:pt x="75747" y="545425"/>
                  </a:lnTo>
                  <a:lnTo>
                    <a:pt x="95050" y="505865"/>
                  </a:lnTo>
                  <a:lnTo>
                    <a:pt x="116337" y="467357"/>
                  </a:lnTo>
                  <a:lnTo>
                    <a:pt x="139546" y="429959"/>
                  </a:lnTo>
                  <a:lnTo>
                    <a:pt x="164618" y="393724"/>
                  </a:lnTo>
                  <a:lnTo>
                    <a:pt x="191492" y="358711"/>
                  </a:lnTo>
                  <a:lnTo>
                    <a:pt x="220108" y="324974"/>
                  </a:lnTo>
                  <a:lnTo>
                    <a:pt x="250404" y="292571"/>
                  </a:lnTo>
                  <a:lnTo>
                    <a:pt x="282321" y="261556"/>
                  </a:lnTo>
                  <a:lnTo>
                    <a:pt x="315797" y="231987"/>
                  </a:lnTo>
                  <a:lnTo>
                    <a:pt x="350772" y="203918"/>
                  </a:lnTo>
                  <a:lnTo>
                    <a:pt x="387186" y="177407"/>
                  </a:lnTo>
                  <a:lnTo>
                    <a:pt x="424978" y="152510"/>
                  </a:lnTo>
                  <a:lnTo>
                    <a:pt x="464088" y="129282"/>
                  </a:lnTo>
                  <a:lnTo>
                    <a:pt x="504454" y="107779"/>
                  </a:lnTo>
                  <a:lnTo>
                    <a:pt x="546017" y="88058"/>
                  </a:lnTo>
                  <a:lnTo>
                    <a:pt x="588716" y="70175"/>
                  </a:lnTo>
                  <a:lnTo>
                    <a:pt x="632490" y="54186"/>
                  </a:lnTo>
                  <a:lnTo>
                    <a:pt x="677279" y="40146"/>
                  </a:lnTo>
                  <a:lnTo>
                    <a:pt x="723022" y="28113"/>
                  </a:lnTo>
                  <a:lnTo>
                    <a:pt x="769658" y="18142"/>
                  </a:lnTo>
                  <a:lnTo>
                    <a:pt x="817128" y="10289"/>
                  </a:lnTo>
                  <a:lnTo>
                    <a:pt x="865370" y="4610"/>
                  </a:lnTo>
                  <a:lnTo>
                    <a:pt x="914324" y="1161"/>
                  </a:lnTo>
                  <a:lnTo>
                    <a:pt x="963930" y="0"/>
                  </a:lnTo>
                  <a:lnTo>
                    <a:pt x="1013535" y="1161"/>
                  </a:lnTo>
                  <a:lnTo>
                    <a:pt x="1062489" y="4610"/>
                  </a:lnTo>
                  <a:lnTo>
                    <a:pt x="1110731" y="10289"/>
                  </a:lnTo>
                  <a:lnTo>
                    <a:pt x="1158201" y="18142"/>
                  </a:lnTo>
                  <a:lnTo>
                    <a:pt x="1204837" y="28113"/>
                  </a:lnTo>
                  <a:lnTo>
                    <a:pt x="1250580" y="40146"/>
                  </a:lnTo>
                  <a:lnTo>
                    <a:pt x="1295369" y="54186"/>
                  </a:lnTo>
                  <a:lnTo>
                    <a:pt x="1339143" y="70175"/>
                  </a:lnTo>
                  <a:lnTo>
                    <a:pt x="1381842" y="88058"/>
                  </a:lnTo>
                  <a:lnTo>
                    <a:pt x="1423405" y="107779"/>
                  </a:lnTo>
                  <a:lnTo>
                    <a:pt x="1463771" y="129282"/>
                  </a:lnTo>
                  <a:lnTo>
                    <a:pt x="1502881" y="152510"/>
                  </a:lnTo>
                  <a:lnTo>
                    <a:pt x="1540673" y="177407"/>
                  </a:lnTo>
                  <a:lnTo>
                    <a:pt x="1577087" y="203918"/>
                  </a:lnTo>
                  <a:lnTo>
                    <a:pt x="1612062" y="231987"/>
                  </a:lnTo>
                  <a:lnTo>
                    <a:pt x="1645539" y="261556"/>
                  </a:lnTo>
                  <a:lnTo>
                    <a:pt x="1677455" y="292571"/>
                  </a:lnTo>
                  <a:lnTo>
                    <a:pt x="1707751" y="324974"/>
                  </a:lnTo>
                  <a:lnTo>
                    <a:pt x="1736367" y="358711"/>
                  </a:lnTo>
                  <a:lnTo>
                    <a:pt x="1763241" y="393724"/>
                  </a:lnTo>
                  <a:lnTo>
                    <a:pt x="1788313" y="429959"/>
                  </a:lnTo>
                  <a:lnTo>
                    <a:pt x="1811522" y="467357"/>
                  </a:lnTo>
                  <a:lnTo>
                    <a:pt x="1832809" y="505865"/>
                  </a:lnTo>
                  <a:lnTo>
                    <a:pt x="1852112" y="545425"/>
                  </a:lnTo>
                  <a:lnTo>
                    <a:pt x="1869371" y="585981"/>
                  </a:lnTo>
                  <a:lnTo>
                    <a:pt x="1884525" y="627478"/>
                  </a:lnTo>
                  <a:lnTo>
                    <a:pt x="1897514" y="669859"/>
                  </a:lnTo>
                  <a:lnTo>
                    <a:pt x="1908277" y="713068"/>
                  </a:lnTo>
                  <a:lnTo>
                    <a:pt x="1916753" y="757049"/>
                  </a:lnTo>
                  <a:lnTo>
                    <a:pt x="1922883" y="801746"/>
                  </a:lnTo>
                  <a:lnTo>
                    <a:pt x="1926605" y="847103"/>
                  </a:lnTo>
                  <a:lnTo>
                    <a:pt x="1927860" y="893064"/>
                  </a:lnTo>
                  <a:lnTo>
                    <a:pt x="1926605" y="939024"/>
                  </a:lnTo>
                  <a:lnTo>
                    <a:pt x="1922883" y="984381"/>
                  </a:lnTo>
                  <a:lnTo>
                    <a:pt x="1916753" y="1029078"/>
                  </a:lnTo>
                  <a:lnTo>
                    <a:pt x="1908277" y="1073059"/>
                  </a:lnTo>
                  <a:lnTo>
                    <a:pt x="1897514" y="1116268"/>
                  </a:lnTo>
                  <a:lnTo>
                    <a:pt x="1884525" y="1158649"/>
                  </a:lnTo>
                  <a:lnTo>
                    <a:pt x="1869371" y="1200146"/>
                  </a:lnTo>
                  <a:lnTo>
                    <a:pt x="1852112" y="1240702"/>
                  </a:lnTo>
                  <a:lnTo>
                    <a:pt x="1832809" y="1280262"/>
                  </a:lnTo>
                  <a:lnTo>
                    <a:pt x="1811522" y="1318770"/>
                  </a:lnTo>
                  <a:lnTo>
                    <a:pt x="1788313" y="1356168"/>
                  </a:lnTo>
                  <a:lnTo>
                    <a:pt x="1763241" y="1392403"/>
                  </a:lnTo>
                  <a:lnTo>
                    <a:pt x="1736367" y="1427416"/>
                  </a:lnTo>
                  <a:lnTo>
                    <a:pt x="1707751" y="1461153"/>
                  </a:lnTo>
                  <a:lnTo>
                    <a:pt x="1677455" y="1493556"/>
                  </a:lnTo>
                  <a:lnTo>
                    <a:pt x="1645539" y="1524571"/>
                  </a:lnTo>
                  <a:lnTo>
                    <a:pt x="1612062" y="1554140"/>
                  </a:lnTo>
                  <a:lnTo>
                    <a:pt x="1577087" y="1582209"/>
                  </a:lnTo>
                  <a:lnTo>
                    <a:pt x="1540673" y="1608720"/>
                  </a:lnTo>
                  <a:lnTo>
                    <a:pt x="1502881" y="1633617"/>
                  </a:lnTo>
                  <a:lnTo>
                    <a:pt x="1463771" y="1656845"/>
                  </a:lnTo>
                  <a:lnTo>
                    <a:pt x="1423405" y="1678348"/>
                  </a:lnTo>
                  <a:lnTo>
                    <a:pt x="1381842" y="1698069"/>
                  </a:lnTo>
                  <a:lnTo>
                    <a:pt x="1339143" y="1715952"/>
                  </a:lnTo>
                  <a:lnTo>
                    <a:pt x="1295369" y="1731941"/>
                  </a:lnTo>
                  <a:lnTo>
                    <a:pt x="1250580" y="1745981"/>
                  </a:lnTo>
                  <a:lnTo>
                    <a:pt x="1204837" y="1758014"/>
                  </a:lnTo>
                  <a:lnTo>
                    <a:pt x="1158201" y="1767985"/>
                  </a:lnTo>
                  <a:lnTo>
                    <a:pt x="1110731" y="1775838"/>
                  </a:lnTo>
                  <a:lnTo>
                    <a:pt x="1062489" y="1781517"/>
                  </a:lnTo>
                  <a:lnTo>
                    <a:pt x="1013535" y="1784966"/>
                  </a:lnTo>
                  <a:lnTo>
                    <a:pt x="963930" y="1786128"/>
                  </a:lnTo>
                  <a:lnTo>
                    <a:pt x="914324" y="1784966"/>
                  </a:lnTo>
                  <a:lnTo>
                    <a:pt x="865370" y="1781517"/>
                  </a:lnTo>
                  <a:lnTo>
                    <a:pt x="817128" y="1775838"/>
                  </a:lnTo>
                  <a:lnTo>
                    <a:pt x="769658" y="1767985"/>
                  </a:lnTo>
                  <a:lnTo>
                    <a:pt x="723022" y="1758014"/>
                  </a:lnTo>
                  <a:lnTo>
                    <a:pt x="677279" y="1745981"/>
                  </a:lnTo>
                  <a:lnTo>
                    <a:pt x="632490" y="1731941"/>
                  </a:lnTo>
                  <a:lnTo>
                    <a:pt x="588716" y="1715952"/>
                  </a:lnTo>
                  <a:lnTo>
                    <a:pt x="546017" y="1698069"/>
                  </a:lnTo>
                  <a:lnTo>
                    <a:pt x="504454" y="1678348"/>
                  </a:lnTo>
                  <a:lnTo>
                    <a:pt x="464088" y="1656845"/>
                  </a:lnTo>
                  <a:lnTo>
                    <a:pt x="424978" y="1633617"/>
                  </a:lnTo>
                  <a:lnTo>
                    <a:pt x="387186" y="1608720"/>
                  </a:lnTo>
                  <a:lnTo>
                    <a:pt x="350772" y="1582209"/>
                  </a:lnTo>
                  <a:lnTo>
                    <a:pt x="315797" y="1554140"/>
                  </a:lnTo>
                  <a:lnTo>
                    <a:pt x="282320" y="1524571"/>
                  </a:lnTo>
                  <a:lnTo>
                    <a:pt x="250404" y="1493556"/>
                  </a:lnTo>
                  <a:lnTo>
                    <a:pt x="220108" y="1461153"/>
                  </a:lnTo>
                  <a:lnTo>
                    <a:pt x="191492" y="1427416"/>
                  </a:lnTo>
                  <a:lnTo>
                    <a:pt x="164618" y="1392403"/>
                  </a:lnTo>
                  <a:lnTo>
                    <a:pt x="139546" y="1356168"/>
                  </a:lnTo>
                  <a:lnTo>
                    <a:pt x="116337" y="1318770"/>
                  </a:lnTo>
                  <a:lnTo>
                    <a:pt x="95050" y="1280262"/>
                  </a:lnTo>
                  <a:lnTo>
                    <a:pt x="75747" y="1240702"/>
                  </a:lnTo>
                  <a:lnTo>
                    <a:pt x="58488" y="1200146"/>
                  </a:lnTo>
                  <a:lnTo>
                    <a:pt x="43334" y="1158649"/>
                  </a:lnTo>
                  <a:lnTo>
                    <a:pt x="30345" y="1116268"/>
                  </a:lnTo>
                  <a:lnTo>
                    <a:pt x="19582" y="1073059"/>
                  </a:lnTo>
                  <a:lnTo>
                    <a:pt x="11106" y="1029078"/>
                  </a:lnTo>
                  <a:lnTo>
                    <a:pt x="4976" y="984381"/>
                  </a:lnTo>
                  <a:lnTo>
                    <a:pt x="1254" y="939024"/>
                  </a:lnTo>
                  <a:lnTo>
                    <a:pt x="0" y="893064"/>
                  </a:lnTo>
                  <a:close/>
                </a:path>
              </a:pathLst>
            </a:custGeom>
            <a:ln w="9144">
              <a:solidFill>
                <a:srgbClr val="61A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663445" y="4483989"/>
            <a:ext cx="117284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Calibri"/>
                <a:cs typeface="Calibri"/>
              </a:rPr>
              <a:t>2.</a:t>
            </a:r>
            <a:endParaRPr sz="15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500" dirty="0">
                <a:latin typeface="Calibri"/>
                <a:cs typeface="Calibri"/>
              </a:rPr>
              <a:t>Ра</a:t>
            </a:r>
            <a:r>
              <a:rPr sz="1500" spc="-10" dirty="0">
                <a:latin typeface="Calibri"/>
                <a:cs typeface="Calibri"/>
              </a:rPr>
              <a:t>с</a:t>
            </a:r>
            <a:r>
              <a:rPr sz="1500" dirty="0">
                <a:latin typeface="Calibri"/>
                <a:cs typeface="Calibri"/>
              </a:rPr>
              <a:t>с</a:t>
            </a:r>
            <a:r>
              <a:rPr sz="1500" spc="5" dirty="0">
                <a:latin typeface="Calibri"/>
                <a:cs typeface="Calibri"/>
              </a:rPr>
              <a:t>м</a:t>
            </a:r>
            <a:r>
              <a:rPr sz="1500" spc="-15" dirty="0">
                <a:latin typeface="Calibri"/>
                <a:cs typeface="Calibri"/>
              </a:rPr>
              <a:t>о</a:t>
            </a:r>
            <a:r>
              <a:rPr sz="1500" spc="-5" dirty="0">
                <a:latin typeface="Calibri"/>
                <a:cs typeface="Calibri"/>
              </a:rPr>
              <a:t>т</a:t>
            </a:r>
            <a:r>
              <a:rPr sz="1500" dirty="0">
                <a:latin typeface="Calibri"/>
                <a:cs typeface="Calibri"/>
              </a:rPr>
              <a:t>рение  </a:t>
            </a:r>
            <a:r>
              <a:rPr sz="1500" spc="-5" dirty="0">
                <a:latin typeface="Calibri"/>
                <a:cs typeface="Calibri"/>
              </a:rPr>
              <a:t>проекта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500" spc="-10" dirty="0">
                <a:latin typeface="Calibri"/>
                <a:cs typeface="Calibri"/>
              </a:rPr>
              <a:t>бюджета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209853" y="3710749"/>
            <a:ext cx="1939289" cy="1937385"/>
            <a:chOff x="7209853" y="3710749"/>
            <a:chExt cx="1939289" cy="193738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14616" y="3715511"/>
              <a:ext cx="1929383" cy="192786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214616" y="3715511"/>
              <a:ext cx="1929764" cy="1927860"/>
            </a:xfrm>
            <a:custGeom>
              <a:avLst/>
              <a:gdLst/>
              <a:ahLst/>
              <a:cxnLst/>
              <a:rect l="l" t="t" r="r" b="b"/>
              <a:pathLst>
                <a:path w="1929765" h="1927860">
                  <a:moveTo>
                    <a:pt x="0" y="963930"/>
                  </a:moveTo>
                  <a:lnTo>
                    <a:pt x="1180" y="915818"/>
                  </a:lnTo>
                  <a:lnTo>
                    <a:pt x="4685" y="868317"/>
                  </a:lnTo>
                  <a:lnTo>
                    <a:pt x="10460" y="821482"/>
                  </a:lnTo>
                  <a:lnTo>
                    <a:pt x="18448" y="775369"/>
                  </a:lnTo>
                  <a:lnTo>
                    <a:pt x="28595" y="730032"/>
                  </a:lnTo>
                  <a:lnTo>
                    <a:pt x="40845" y="685526"/>
                  </a:lnTo>
                  <a:lnTo>
                    <a:pt x="55144" y="641908"/>
                  </a:lnTo>
                  <a:lnTo>
                    <a:pt x="71435" y="599231"/>
                  </a:lnTo>
                  <a:lnTo>
                    <a:pt x="89664" y="557552"/>
                  </a:lnTo>
                  <a:lnTo>
                    <a:pt x="109775" y="516926"/>
                  </a:lnTo>
                  <a:lnTo>
                    <a:pt x="131713" y="477407"/>
                  </a:lnTo>
                  <a:lnTo>
                    <a:pt x="155422" y="439051"/>
                  </a:lnTo>
                  <a:lnTo>
                    <a:pt x="180848" y="401913"/>
                  </a:lnTo>
                  <a:lnTo>
                    <a:pt x="207936" y="366048"/>
                  </a:lnTo>
                  <a:lnTo>
                    <a:pt x="236629" y="331512"/>
                  </a:lnTo>
                  <a:lnTo>
                    <a:pt x="266873" y="298360"/>
                  </a:lnTo>
                  <a:lnTo>
                    <a:pt x="298612" y="266647"/>
                  </a:lnTo>
                  <a:lnTo>
                    <a:pt x="331791" y="236428"/>
                  </a:lnTo>
                  <a:lnTo>
                    <a:pt x="366354" y="207759"/>
                  </a:lnTo>
                  <a:lnTo>
                    <a:pt x="402248" y="180694"/>
                  </a:lnTo>
                  <a:lnTo>
                    <a:pt x="439415" y="155289"/>
                  </a:lnTo>
                  <a:lnTo>
                    <a:pt x="477802" y="131600"/>
                  </a:lnTo>
                  <a:lnTo>
                    <a:pt x="517352" y="109680"/>
                  </a:lnTo>
                  <a:lnTo>
                    <a:pt x="558010" y="89586"/>
                  </a:lnTo>
                  <a:lnTo>
                    <a:pt x="599722" y="71373"/>
                  </a:lnTo>
                  <a:lnTo>
                    <a:pt x="642431" y="55096"/>
                  </a:lnTo>
                  <a:lnTo>
                    <a:pt x="686083" y="40810"/>
                  </a:lnTo>
                  <a:lnTo>
                    <a:pt x="730622" y="28570"/>
                  </a:lnTo>
                  <a:lnTo>
                    <a:pt x="775993" y="18432"/>
                  </a:lnTo>
                  <a:lnTo>
                    <a:pt x="822141" y="10451"/>
                  </a:lnTo>
                  <a:lnTo>
                    <a:pt x="869010" y="4681"/>
                  </a:lnTo>
                  <a:lnTo>
                    <a:pt x="916545" y="1179"/>
                  </a:lnTo>
                  <a:lnTo>
                    <a:pt x="964691" y="0"/>
                  </a:lnTo>
                  <a:lnTo>
                    <a:pt x="1012838" y="1179"/>
                  </a:lnTo>
                  <a:lnTo>
                    <a:pt x="1060373" y="4681"/>
                  </a:lnTo>
                  <a:lnTo>
                    <a:pt x="1107242" y="10451"/>
                  </a:lnTo>
                  <a:lnTo>
                    <a:pt x="1153390" y="18432"/>
                  </a:lnTo>
                  <a:lnTo>
                    <a:pt x="1198761" y="28570"/>
                  </a:lnTo>
                  <a:lnTo>
                    <a:pt x="1243300" y="40810"/>
                  </a:lnTo>
                  <a:lnTo>
                    <a:pt x="1286952" y="55096"/>
                  </a:lnTo>
                  <a:lnTo>
                    <a:pt x="1329661" y="71373"/>
                  </a:lnTo>
                  <a:lnTo>
                    <a:pt x="1371373" y="89586"/>
                  </a:lnTo>
                  <a:lnTo>
                    <a:pt x="1412031" y="109680"/>
                  </a:lnTo>
                  <a:lnTo>
                    <a:pt x="1451581" y="131600"/>
                  </a:lnTo>
                  <a:lnTo>
                    <a:pt x="1489968" y="155289"/>
                  </a:lnTo>
                  <a:lnTo>
                    <a:pt x="1527135" y="180694"/>
                  </a:lnTo>
                  <a:lnTo>
                    <a:pt x="1563029" y="207759"/>
                  </a:lnTo>
                  <a:lnTo>
                    <a:pt x="1597592" y="236428"/>
                  </a:lnTo>
                  <a:lnTo>
                    <a:pt x="1630771" y="266647"/>
                  </a:lnTo>
                  <a:lnTo>
                    <a:pt x="1662510" y="298360"/>
                  </a:lnTo>
                  <a:lnTo>
                    <a:pt x="1692754" y="331512"/>
                  </a:lnTo>
                  <a:lnTo>
                    <a:pt x="1721447" y="366048"/>
                  </a:lnTo>
                  <a:lnTo>
                    <a:pt x="1748535" y="401913"/>
                  </a:lnTo>
                  <a:lnTo>
                    <a:pt x="1773961" y="439051"/>
                  </a:lnTo>
                  <a:lnTo>
                    <a:pt x="1797670" y="477407"/>
                  </a:lnTo>
                  <a:lnTo>
                    <a:pt x="1819608" y="516926"/>
                  </a:lnTo>
                  <a:lnTo>
                    <a:pt x="1839719" y="557552"/>
                  </a:lnTo>
                  <a:lnTo>
                    <a:pt x="1857948" y="599231"/>
                  </a:lnTo>
                  <a:lnTo>
                    <a:pt x="1874239" y="641908"/>
                  </a:lnTo>
                  <a:lnTo>
                    <a:pt x="1888538" y="685526"/>
                  </a:lnTo>
                  <a:lnTo>
                    <a:pt x="1900788" y="730032"/>
                  </a:lnTo>
                  <a:lnTo>
                    <a:pt x="1910935" y="775369"/>
                  </a:lnTo>
                  <a:lnTo>
                    <a:pt x="1918923" y="821482"/>
                  </a:lnTo>
                  <a:lnTo>
                    <a:pt x="1924698" y="868317"/>
                  </a:lnTo>
                  <a:lnTo>
                    <a:pt x="1928203" y="915818"/>
                  </a:lnTo>
                  <a:lnTo>
                    <a:pt x="1929383" y="963930"/>
                  </a:lnTo>
                  <a:lnTo>
                    <a:pt x="1928203" y="1012041"/>
                  </a:lnTo>
                  <a:lnTo>
                    <a:pt x="1924698" y="1059542"/>
                  </a:lnTo>
                  <a:lnTo>
                    <a:pt x="1918923" y="1106377"/>
                  </a:lnTo>
                  <a:lnTo>
                    <a:pt x="1910935" y="1152490"/>
                  </a:lnTo>
                  <a:lnTo>
                    <a:pt x="1900788" y="1197827"/>
                  </a:lnTo>
                  <a:lnTo>
                    <a:pt x="1888538" y="1242333"/>
                  </a:lnTo>
                  <a:lnTo>
                    <a:pt x="1874239" y="1285951"/>
                  </a:lnTo>
                  <a:lnTo>
                    <a:pt x="1857948" y="1328628"/>
                  </a:lnTo>
                  <a:lnTo>
                    <a:pt x="1839719" y="1370307"/>
                  </a:lnTo>
                  <a:lnTo>
                    <a:pt x="1819608" y="1410933"/>
                  </a:lnTo>
                  <a:lnTo>
                    <a:pt x="1797670" y="1450452"/>
                  </a:lnTo>
                  <a:lnTo>
                    <a:pt x="1773961" y="1488808"/>
                  </a:lnTo>
                  <a:lnTo>
                    <a:pt x="1748535" y="1525946"/>
                  </a:lnTo>
                  <a:lnTo>
                    <a:pt x="1721447" y="1561811"/>
                  </a:lnTo>
                  <a:lnTo>
                    <a:pt x="1692754" y="1596347"/>
                  </a:lnTo>
                  <a:lnTo>
                    <a:pt x="1662510" y="1629499"/>
                  </a:lnTo>
                  <a:lnTo>
                    <a:pt x="1630771" y="1661212"/>
                  </a:lnTo>
                  <a:lnTo>
                    <a:pt x="1597592" y="1691431"/>
                  </a:lnTo>
                  <a:lnTo>
                    <a:pt x="1563029" y="1720100"/>
                  </a:lnTo>
                  <a:lnTo>
                    <a:pt x="1527135" y="1747165"/>
                  </a:lnTo>
                  <a:lnTo>
                    <a:pt x="1489968" y="1772570"/>
                  </a:lnTo>
                  <a:lnTo>
                    <a:pt x="1451581" y="1796259"/>
                  </a:lnTo>
                  <a:lnTo>
                    <a:pt x="1412031" y="1818179"/>
                  </a:lnTo>
                  <a:lnTo>
                    <a:pt x="1371373" y="1838273"/>
                  </a:lnTo>
                  <a:lnTo>
                    <a:pt x="1329661" y="1856486"/>
                  </a:lnTo>
                  <a:lnTo>
                    <a:pt x="1286952" y="1872763"/>
                  </a:lnTo>
                  <a:lnTo>
                    <a:pt x="1243300" y="1887049"/>
                  </a:lnTo>
                  <a:lnTo>
                    <a:pt x="1198761" y="1899289"/>
                  </a:lnTo>
                  <a:lnTo>
                    <a:pt x="1153390" y="1909427"/>
                  </a:lnTo>
                  <a:lnTo>
                    <a:pt x="1107242" y="1917408"/>
                  </a:lnTo>
                  <a:lnTo>
                    <a:pt x="1060373" y="1923178"/>
                  </a:lnTo>
                  <a:lnTo>
                    <a:pt x="1012838" y="1926680"/>
                  </a:lnTo>
                  <a:lnTo>
                    <a:pt x="964691" y="1927860"/>
                  </a:lnTo>
                  <a:lnTo>
                    <a:pt x="916545" y="1926680"/>
                  </a:lnTo>
                  <a:lnTo>
                    <a:pt x="869010" y="1923178"/>
                  </a:lnTo>
                  <a:lnTo>
                    <a:pt x="822141" y="1917408"/>
                  </a:lnTo>
                  <a:lnTo>
                    <a:pt x="775993" y="1909427"/>
                  </a:lnTo>
                  <a:lnTo>
                    <a:pt x="730622" y="1899289"/>
                  </a:lnTo>
                  <a:lnTo>
                    <a:pt x="686083" y="1887049"/>
                  </a:lnTo>
                  <a:lnTo>
                    <a:pt x="642431" y="1872763"/>
                  </a:lnTo>
                  <a:lnTo>
                    <a:pt x="599722" y="1856486"/>
                  </a:lnTo>
                  <a:lnTo>
                    <a:pt x="558010" y="1838273"/>
                  </a:lnTo>
                  <a:lnTo>
                    <a:pt x="517352" y="1818179"/>
                  </a:lnTo>
                  <a:lnTo>
                    <a:pt x="477802" y="1796259"/>
                  </a:lnTo>
                  <a:lnTo>
                    <a:pt x="439415" y="1772570"/>
                  </a:lnTo>
                  <a:lnTo>
                    <a:pt x="402248" y="1747165"/>
                  </a:lnTo>
                  <a:lnTo>
                    <a:pt x="366354" y="1720100"/>
                  </a:lnTo>
                  <a:lnTo>
                    <a:pt x="331791" y="1691431"/>
                  </a:lnTo>
                  <a:lnTo>
                    <a:pt x="298612" y="1661212"/>
                  </a:lnTo>
                  <a:lnTo>
                    <a:pt x="266873" y="1629499"/>
                  </a:lnTo>
                  <a:lnTo>
                    <a:pt x="236629" y="1596347"/>
                  </a:lnTo>
                  <a:lnTo>
                    <a:pt x="207936" y="1561811"/>
                  </a:lnTo>
                  <a:lnTo>
                    <a:pt x="180848" y="1525946"/>
                  </a:lnTo>
                  <a:lnTo>
                    <a:pt x="155422" y="1488808"/>
                  </a:lnTo>
                  <a:lnTo>
                    <a:pt x="131713" y="1450452"/>
                  </a:lnTo>
                  <a:lnTo>
                    <a:pt x="109775" y="1410933"/>
                  </a:lnTo>
                  <a:lnTo>
                    <a:pt x="89664" y="1370307"/>
                  </a:lnTo>
                  <a:lnTo>
                    <a:pt x="71435" y="1328628"/>
                  </a:lnTo>
                  <a:lnTo>
                    <a:pt x="55144" y="1285951"/>
                  </a:lnTo>
                  <a:lnTo>
                    <a:pt x="40845" y="1242333"/>
                  </a:lnTo>
                  <a:lnTo>
                    <a:pt x="28595" y="1197827"/>
                  </a:lnTo>
                  <a:lnTo>
                    <a:pt x="18448" y="1152490"/>
                  </a:lnTo>
                  <a:lnTo>
                    <a:pt x="10460" y="1106377"/>
                  </a:lnTo>
                  <a:lnTo>
                    <a:pt x="4685" y="1059542"/>
                  </a:lnTo>
                  <a:lnTo>
                    <a:pt x="1180" y="1012041"/>
                  </a:lnTo>
                  <a:lnTo>
                    <a:pt x="0" y="963930"/>
                  </a:lnTo>
                  <a:close/>
                </a:path>
              </a:pathLst>
            </a:custGeom>
            <a:ln w="9144">
              <a:solidFill>
                <a:srgbClr val="61A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596885" y="3984752"/>
            <a:ext cx="1167765" cy="136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6.</a:t>
            </a:r>
            <a:endParaRPr sz="14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Рассмотрение </a:t>
            </a:r>
            <a:r>
              <a:rPr sz="1400" dirty="0">
                <a:latin typeface="Calibri"/>
                <a:cs typeface="Calibri"/>
              </a:rPr>
              <a:t> и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утверждение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отчета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664"/>
              </a:lnSpc>
            </a:pPr>
            <a:r>
              <a:rPr sz="1400" spc="-5" dirty="0">
                <a:latin typeface="Calibri"/>
                <a:cs typeface="Calibri"/>
              </a:rPr>
              <a:t>исполнении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2145"/>
              </a:lnSpc>
            </a:pPr>
            <a:r>
              <a:rPr sz="1800" spc="-15" dirty="0">
                <a:latin typeface="Calibri"/>
                <a:cs typeface="Calibri"/>
              </a:rPr>
              <a:t>бюджета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924365" y="3710749"/>
            <a:ext cx="1724025" cy="1937385"/>
            <a:chOff x="2924365" y="3710749"/>
            <a:chExt cx="1724025" cy="1937385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29127" y="3715511"/>
              <a:ext cx="1714500" cy="192786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929127" y="3715511"/>
              <a:ext cx="1714500" cy="1927860"/>
            </a:xfrm>
            <a:custGeom>
              <a:avLst/>
              <a:gdLst/>
              <a:ahLst/>
              <a:cxnLst/>
              <a:rect l="l" t="t" r="r" b="b"/>
              <a:pathLst>
                <a:path w="1714500" h="1927860">
                  <a:moveTo>
                    <a:pt x="0" y="963930"/>
                  </a:moveTo>
                  <a:lnTo>
                    <a:pt x="1188" y="912734"/>
                  </a:lnTo>
                  <a:lnTo>
                    <a:pt x="4713" y="862235"/>
                  </a:lnTo>
                  <a:lnTo>
                    <a:pt x="10516" y="812499"/>
                  </a:lnTo>
                  <a:lnTo>
                    <a:pt x="18537" y="763592"/>
                  </a:lnTo>
                  <a:lnTo>
                    <a:pt x="28718" y="715582"/>
                  </a:lnTo>
                  <a:lnTo>
                    <a:pt x="40999" y="668534"/>
                  </a:lnTo>
                  <a:lnTo>
                    <a:pt x="55320" y="622515"/>
                  </a:lnTo>
                  <a:lnTo>
                    <a:pt x="71623" y="577592"/>
                  </a:lnTo>
                  <a:lnTo>
                    <a:pt x="89849" y="533831"/>
                  </a:lnTo>
                  <a:lnTo>
                    <a:pt x="109937" y="491299"/>
                  </a:lnTo>
                  <a:lnTo>
                    <a:pt x="131829" y="450063"/>
                  </a:lnTo>
                  <a:lnTo>
                    <a:pt x="155466" y="410189"/>
                  </a:lnTo>
                  <a:lnTo>
                    <a:pt x="180788" y="371744"/>
                  </a:lnTo>
                  <a:lnTo>
                    <a:pt x="207737" y="334795"/>
                  </a:lnTo>
                  <a:lnTo>
                    <a:pt x="236252" y="299408"/>
                  </a:lnTo>
                  <a:lnTo>
                    <a:pt x="266275" y="265649"/>
                  </a:lnTo>
                  <a:lnTo>
                    <a:pt x="297746" y="233585"/>
                  </a:lnTo>
                  <a:lnTo>
                    <a:pt x="330606" y="203284"/>
                  </a:lnTo>
                  <a:lnTo>
                    <a:pt x="364796" y="174811"/>
                  </a:lnTo>
                  <a:lnTo>
                    <a:pt x="400257" y="148233"/>
                  </a:lnTo>
                  <a:lnTo>
                    <a:pt x="436930" y="123616"/>
                  </a:lnTo>
                  <a:lnTo>
                    <a:pt x="474754" y="101028"/>
                  </a:lnTo>
                  <a:lnTo>
                    <a:pt x="513672" y="80535"/>
                  </a:lnTo>
                  <a:lnTo>
                    <a:pt x="553623" y="62204"/>
                  </a:lnTo>
                  <a:lnTo>
                    <a:pt x="594549" y="46100"/>
                  </a:lnTo>
                  <a:lnTo>
                    <a:pt x="636390" y="32291"/>
                  </a:lnTo>
                  <a:lnTo>
                    <a:pt x="679087" y="20844"/>
                  </a:lnTo>
                  <a:lnTo>
                    <a:pt x="722580" y="11824"/>
                  </a:lnTo>
                  <a:lnTo>
                    <a:pt x="766811" y="5299"/>
                  </a:lnTo>
                  <a:lnTo>
                    <a:pt x="811721" y="1336"/>
                  </a:lnTo>
                  <a:lnTo>
                    <a:pt x="857250" y="0"/>
                  </a:lnTo>
                  <a:lnTo>
                    <a:pt x="902778" y="1336"/>
                  </a:lnTo>
                  <a:lnTo>
                    <a:pt x="947688" y="5299"/>
                  </a:lnTo>
                  <a:lnTo>
                    <a:pt x="991919" y="11824"/>
                  </a:lnTo>
                  <a:lnTo>
                    <a:pt x="1035412" y="20844"/>
                  </a:lnTo>
                  <a:lnTo>
                    <a:pt x="1078109" y="32291"/>
                  </a:lnTo>
                  <a:lnTo>
                    <a:pt x="1119950" y="46100"/>
                  </a:lnTo>
                  <a:lnTo>
                    <a:pt x="1160876" y="62204"/>
                  </a:lnTo>
                  <a:lnTo>
                    <a:pt x="1200827" y="80535"/>
                  </a:lnTo>
                  <a:lnTo>
                    <a:pt x="1239745" y="101028"/>
                  </a:lnTo>
                  <a:lnTo>
                    <a:pt x="1277569" y="123616"/>
                  </a:lnTo>
                  <a:lnTo>
                    <a:pt x="1314242" y="148233"/>
                  </a:lnTo>
                  <a:lnTo>
                    <a:pt x="1349703" y="174811"/>
                  </a:lnTo>
                  <a:lnTo>
                    <a:pt x="1383893" y="203284"/>
                  </a:lnTo>
                  <a:lnTo>
                    <a:pt x="1416753" y="233585"/>
                  </a:lnTo>
                  <a:lnTo>
                    <a:pt x="1448224" y="265649"/>
                  </a:lnTo>
                  <a:lnTo>
                    <a:pt x="1478247" y="299408"/>
                  </a:lnTo>
                  <a:lnTo>
                    <a:pt x="1506762" y="334795"/>
                  </a:lnTo>
                  <a:lnTo>
                    <a:pt x="1533711" y="371744"/>
                  </a:lnTo>
                  <a:lnTo>
                    <a:pt x="1559033" y="410189"/>
                  </a:lnTo>
                  <a:lnTo>
                    <a:pt x="1582670" y="450063"/>
                  </a:lnTo>
                  <a:lnTo>
                    <a:pt x="1604562" y="491299"/>
                  </a:lnTo>
                  <a:lnTo>
                    <a:pt x="1624650" y="533831"/>
                  </a:lnTo>
                  <a:lnTo>
                    <a:pt x="1642876" y="577592"/>
                  </a:lnTo>
                  <a:lnTo>
                    <a:pt x="1659179" y="622515"/>
                  </a:lnTo>
                  <a:lnTo>
                    <a:pt x="1673500" y="668534"/>
                  </a:lnTo>
                  <a:lnTo>
                    <a:pt x="1685781" y="715582"/>
                  </a:lnTo>
                  <a:lnTo>
                    <a:pt x="1695962" y="763592"/>
                  </a:lnTo>
                  <a:lnTo>
                    <a:pt x="1703983" y="812499"/>
                  </a:lnTo>
                  <a:lnTo>
                    <a:pt x="1709786" y="862235"/>
                  </a:lnTo>
                  <a:lnTo>
                    <a:pt x="1713311" y="912734"/>
                  </a:lnTo>
                  <a:lnTo>
                    <a:pt x="1714500" y="963930"/>
                  </a:lnTo>
                  <a:lnTo>
                    <a:pt x="1713311" y="1015125"/>
                  </a:lnTo>
                  <a:lnTo>
                    <a:pt x="1709786" y="1065624"/>
                  </a:lnTo>
                  <a:lnTo>
                    <a:pt x="1703983" y="1115360"/>
                  </a:lnTo>
                  <a:lnTo>
                    <a:pt x="1695962" y="1164267"/>
                  </a:lnTo>
                  <a:lnTo>
                    <a:pt x="1685781" y="1212277"/>
                  </a:lnTo>
                  <a:lnTo>
                    <a:pt x="1673500" y="1259325"/>
                  </a:lnTo>
                  <a:lnTo>
                    <a:pt x="1659179" y="1305344"/>
                  </a:lnTo>
                  <a:lnTo>
                    <a:pt x="1642876" y="1350267"/>
                  </a:lnTo>
                  <a:lnTo>
                    <a:pt x="1624650" y="1394028"/>
                  </a:lnTo>
                  <a:lnTo>
                    <a:pt x="1604562" y="1436560"/>
                  </a:lnTo>
                  <a:lnTo>
                    <a:pt x="1582670" y="1477796"/>
                  </a:lnTo>
                  <a:lnTo>
                    <a:pt x="1559033" y="1517670"/>
                  </a:lnTo>
                  <a:lnTo>
                    <a:pt x="1533711" y="1556115"/>
                  </a:lnTo>
                  <a:lnTo>
                    <a:pt x="1506762" y="1593064"/>
                  </a:lnTo>
                  <a:lnTo>
                    <a:pt x="1478247" y="1628451"/>
                  </a:lnTo>
                  <a:lnTo>
                    <a:pt x="1448224" y="1662210"/>
                  </a:lnTo>
                  <a:lnTo>
                    <a:pt x="1416753" y="1694274"/>
                  </a:lnTo>
                  <a:lnTo>
                    <a:pt x="1383893" y="1724575"/>
                  </a:lnTo>
                  <a:lnTo>
                    <a:pt x="1349703" y="1753048"/>
                  </a:lnTo>
                  <a:lnTo>
                    <a:pt x="1314242" y="1779626"/>
                  </a:lnTo>
                  <a:lnTo>
                    <a:pt x="1277569" y="1804243"/>
                  </a:lnTo>
                  <a:lnTo>
                    <a:pt x="1239745" y="1826831"/>
                  </a:lnTo>
                  <a:lnTo>
                    <a:pt x="1200827" y="1847324"/>
                  </a:lnTo>
                  <a:lnTo>
                    <a:pt x="1160876" y="1865655"/>
                  </a:lnTo>
                  <a:lnTo>
                    <a:pt x="1119950" y="1881759"/>
                  </a:lnTo>
                  <a:lnTo>
                    <a:pt x="1078109" y="1895568"/>
                  </a:lnTo>
                  <a:lnTo>
                    <a:pt x="1035412" y="1907015"/>
                  </a:lnTo>
                  <a:lnTo>
                    <a:pt x="991919" y="1916035"/>
                  </a:lnTo>
                  <a:lnTo>
                    <a:pt x="947688" y="1922560"/>
                  </a:lnTo>
                  <a:lnTo>
                    <a:pt x="902778" y="1926523"/>
                  </a:lnTo>
                  <a:lnTo>
                    <a:pt x="857250" y="1927860"/>
                  </a:lnTo>
                  <a:lnTo>
                    <a:pt x="811721" y="1926523"/>
                  </a:lnTo>
                  <a:lnTo>
                    <a:pt x="766811" y="1922560"/>
                  </a:lnTo>
                  <a:lnTo>
                    <a:pt x="722580" y="1916035"/>
                  </a:lnTo>
                  <a:lnTo>
                    <a:pt x="679087" y="1907015"/>
                  </a:lnTo>
                  <a:lnTo>
                    <a:pt x="636390" y="1895568"/>
                  </a:lnTo>
                  <a:lnTo>
                    <a:pt x="594549" y="1881759"/>
                  </a:lnTo>
                  <a:lnTo>
                    <a:pt x="553623" y="1865655"/>
                  </a:lnTo>
                  <a:lnTo>
                    <a:pt x="513672" y="1847324"/>
                  </a:lnTo>
                  <a:lnTo>
                    <a:pt x="474754" y="1826831"/>
                  </a:lnTo>
                  <a:lnTo>
                    <a:pt x="436930" y="1804243"/>
                  </a:lnTo>
                  <a:lnTo>
                    <a:pt x="400257" y="1779626"/>
                  </a:lnTo>
                  <a:lnTo>
                    <a:pt x="364796" y="1753048"/>
                  </a:lnTo>
                  <a:lnTo>
                    <a:pt x="330606" y="1724575"/>
                  </a:lnTo>
                  <a:lnTo>
                    <a:pt x="297746" y="1694274"/>
                  </a:lnTo>
                  <a:lnTo>
                    <a:pt x="266275" y="1662210"/>
                  </a:lnTo>
                  <a:lnTo>
                    <a:pt x="236252" y="1628451"/>
                  </a:lnTo>
                  <a:lnTo>
                    <a:pt x="207737" y="1593064"/>
                  </a:lnTo>
                  <a:lnTo>
                    <a:pt x="180788" y="1556115"/>
                  </a:lnTo>
                  <a:lnTo>
                    <a:pt x="155466" y="1517670"/>
                  </a:lnTo>
                  <a:lnTo>
                    <a:pt x="131829" y="1477796"/>
                  </a:lnTo>
                  <a:lnTo>
                    <a:pt x="109937" y="1436560"/>
                  </a:lnTo>
                  <a:lnTo>
                    <a:pt x="89849" y="1394028"/>
                  </a:lnTo>
                  <a:lnTo>
                    <a:pt x="71623" y="1350267"/>
                  </a:lnTo>
                  <a:lnTo>
                    <a:pt x="55320" y="1305344"/>
                  </a:lnTo>
                  <a:lnTo>
                    <a:pt x="40999" y="1259325"/>
                  </a:lnTo>
                  <a:lnTo>
                    <a:pt x="28718" y="1212277"/>
                  </a:lnTo>
                  <a:lnTo>
                    <a:pt x="18537" y="1164267"/>
                  </a:lnTo>
                  <a:lnTo>
                    <a:pt x="10516" y="1115360"/>
                  </a:lnTo>
                  <a:lnTo>
                    <a:pt x="4713" y="1065624"/>
                  </a:lnTo>
                  <a:lnTo>
                    <a:pt x="1188" y="1015125"/>
                  </a:lnTo>
                  <a:lnTo>
                    <a:pt x="0" y="963930"/>
                  </a:lnTo>
                  <a:close/>
                </a:path>
              </a:pathLst>
            </a:custGeom>
            <a:ln w="9144">
              <a:solidFill>
                <a:srgbClr val="61A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285490" y="4289552"/>
            <a:ext cx="10020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3.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Публичные</a:t>
            </a:r>
            <a:endParaRPr sz="16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слушания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280725" y="3995737"/>
            <a:ext cx="1795780" cy="1652905"/>
            <a:chOff x="4280725" y="3995737"/>
            <a:chExt cx="1795780" cy="1652905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85488" y="4000500"/>
              <a:ext cx="1786127" cy="164287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285488" y="4000500"/>
              <a:ext cx="1786255" cy="1643380"/>
            </a:xfrm>
            <a:custGeom>
              <a:avLst/>
              <a:gdLst/>
              <a:ahLst/>
              <a:cxnLst/>
              <a:rect l="l" t="t" r="r" b="b"/>
              <a:pathLst>
                <a:path w="1786254" h="1643379">
                  <a:moveTo>
                    <a:pt x="0" y="821436"/>
                  </a:moveTo>
                  <a:lnTo>
                    <a:pt x="1413" y="774825"/>
                  </a:lnTo>
                  <a:lnTo>
                    <a:pt x="5604" y="728896"/>
                  </a:lnTo>
                  <a:lnTo>
                    <a:pt x="12496" y="683718"/>
                  </a:lnTo>
                  <a:lnTo>
                    <a:pt x="22014" y="639361"/>
                  </a:lnTo>
                  <a:lnTo>
                    <a:pt x="34083" y="595893"/>
                  </a:lnTo>
                  <a:lnTo>
                    <a:pt x="48628" y="553385"/>
                  </a:lnTo>
                  <a:lnTo>
                    <a:pt x="65573" y="511906"/>
                  </a:lnTo>
                  <a:lnTo>
                    <a:pt x="84842" y="471525"/>
                  </a:lnTo>
                  <a:lnTo>
                    <a:pt x="106361" y="432311"/>
                  </a:lnTo>
                  <a:lnTo>
                    <a:pt x="130054" y="394334"/>
                  </a:lnTo>
                  <a:lnTo>
                    <a:pt x="155846" y="357663"/>
                  </a:lnTo>
                  <a:lnTo>
                    <a:pt x="183661" y="322367"/>
                  </a:lnTo>
                  <a:lnTo>
                    <a:pt x="213424" y="288516"/>
                  </a:lnTo>
                  <a:lnTo>
                    <a:pt x="245059" y="256180"/>
                  </a:lnTo>
                  <a:lnTo>
                    <a:pt x="278492" y="225427"/>
                  </a:lnTo>
                  <a:lnTo>
                    <a:pt x="313647" y="196327"/>
                  </a:lnTo>
                  <a:lnTo>
                    <a:pt x="350449" y="168949"/>
                  </a:lnTo>
                  <a:lnTo>
                    <a:pt x="388821" y="143363"/>
                  </a:lnTo>
                  <a:lnTo>
                    <a:pt x="428689" y="119637"/>
                  </a:lnTo>
                  <a:lnTo>
                    <a:pt x="469978" y="97843"/>
                  </a:lnTo>
                  <a:lnTo>
                    <a:pt x="512612" y="78047"/>
                  </a:lnTo>
                  <a:lnTo>
                    <a:pt x="556516" y="60321"/>
                  </a:lnTo>
                  <a:lnTo>
                    <a:pt x="601614" y="44734"/>
                  </a:lnTo>
                  <a:lnTo>
                    <a:pt x="647831" y="31354"/>
                  </a:lnTo>
                  <a:lnTo>
                    <a:pt x="695091" y="20251"/>
                  </a:lnTo>
                  <a:lnTo>
                    <a:pt x="743320" y="11495"/>
                  </a:lnTo>
                  <a:lnTo>
                    <a:pt x="792442" y="5155"/>
                  </a:lnTo>
                  <a:lnTo>
                    <a:pt x="842382" y="1300"/>
                  </a:lnTo>
                  <a:lnTo>
                    <a:pt x="893063" y="0"/>
                  </a:lnTo>
                  <a:lnTo>
                    <a:pt x="943745" y="1300"/>
                  </a:lnTo>
                  <a:lnTo>
                    <a:pt x="993685" y="5155"/>
                  </a:lnTo>
                  <a:lnTo>
                    <a:pt x="1042807" y="11495"/>
                  </a:lnTo>
                  <a:lnTo>
                    <a:pt x="1091036" y="20251"/>
                  </a:lnTo>
                  <a:lnTo>
                    <a:pt x="1138296" y="31354"/>
                  </a:lnTo>
                  <a:lnTo>
                    <a:pt x="1184513" y="44734"/>
                  </a:lnTo>
                  <a:lnTo>
                    <a:pt x="1229611" y="60321"/>
                  </a:lnTo>
                  <a:lnTo>
                    <a:pt x="1273515" y="78047"/>
                  </a:lnTo>
                  <a:lnTo>
                    <a:pt x="1316149" y="97843"/>
                  </a:lnTo>
                  <a:lnTo>
                    <a:pt x="1357438" y="119637"/>
                  </a:lnTo>
                  <a:lnTo>
                    <a:pt x="1397306" y="143363"/>
                  </a:lnTo>
                  <a:lnTo>
                    <a:pt x="1435678" y="168949"/>
                  </a:lnTo>
                  <a:lnTo>
                    <a:pt x="1472480" y="196327"/>
                  </a:lnTo>
                  <a:lnTo>
                    <a:pt x="1507635" y="225427"/>
                  </a:lnTo>
                  <a:lnTo>
                    <a:pt x="1541068" y="256180"/>
                  </a:lnTo>
                  <a:lnTo>
                    <a:pt x="1572703" y="288516"/>
                  </a:lnTo>
                  <a:lnTo>
                    <a:pt x="1602466" y="322367"/>
                  </a:lnTo>
                  <a:lnTo>
                    <a:pt x="1630281" y="357663"/>
                  </a:lnTo>
                  <a:lnTo>
                    <a:pt x="1656073" y="394334"/>
                  </a:lnTo>
                  <a:lnTo>
                    <a:pt x="1679766" y="432311"/>
                  </a:lnTo>
                  <a:lnTo>
                    <a:pt x="1701285" y="471525"/>
                  </a:lnTo>
                  <a:lnTo>
                    <a:pt x="1720554" y="511906"/>
                  </a:lnTo>
                  <a:lnTo>
                    <a:pt x="1737499" y="553385"/>
                  </a:lnTo>
                  <a:lnTo>
                    <a:pt x="1752044" y="595893"/>
                  </a:lnTo>
                  <a:lnTo>
                    <a:pt x="1764113" y="639361"/>
                  </a:lnTo>
                  <a:lnTo>
                    <a:pt x="1773631" y="683718"/>
                  </a:lnTo>
                  <a:lnTo>
                    <a:pt x="1780523" y="728896"/>
                  </a:lnTo>
                  <a:lnTo>
                    <a:pt x="1784714" y="774825"/>
                  </a:lnTo>
                  <a:lnTo>
                    <a:pt x="1786127" y="821436"/>
                  </a:lnTo>
                  <a:lnTo>
                    <a:pt x="1784714" y="868046"/>
                  </a:lnTo>
                  <a:lnTo>
                    <a:pt x="1780523" y="913975"/>
                  </a:lnTo>
                  <a:lnTo>
                    <a:pt x="1773631" y="959153"/>
                  </a:lnTo>
                  <a:lnTo>
                    <a:pt x="1764113" y="1003510"/>
                  </a:lnTo>
                  <a:lnTo>
                    <a:pt x="1752044" y="1046978"/>
                  </a:lnTo>
                  <a:lnTo>
                    <a:pt x="1737499" y="1089486"/>
                  </a:lnTo>
                  <a:lnTo>
                    <a:pt x="1720554" y="1130965"/>
                  </a:lnTo>
                  <a:lnTo>
                    <a:pt x="1701285" y="1171346"/>
                  </a:lnTo>
                  <a:lnTo>
                    <a:pt x="1679766" y="1210560"/>
                  </a:lnTo>
                  <a:lnTo>
                    <a:pt x="1656073" y="1248537"/>
                  </a:lnTo>
                  <a:lnTo>
                    <a:pt x="1630281" y="1285208"/>
                  </a:lnTo>
                  <a:lnTo>
                    <a:pt x="1602466" y="1320504"/>
                  </a:lnTo>
                  <a:lnTo>
                    <a:pt x="1572703" y="1354355"/>
                  </a:lnTo>
                  <a:lnTo>
                    <a:pt x="1541068" y="1386691"/>
                  </a:lnTo>
                  <a:lnTo>
                    <a:pt x="1507635" y="1417444"/>
                  </a:lnTo>
                  <a:lnTo>
                    <a:pt x="1472480" y="1446544"/>
                  </a:lnTo>
                  <a:lnTo>
                    <a:pt x="1435678" y="1473922"/>
                  </a:lnTo>
                  <a:lnTo>
                    <a:pt x="1397306" y="1499508"/>
                  </a:lnTo>
                  <a:lnTo>
                    <a:pt x="1357438" y="1523234"/>
                  </a:lnTo>
                  <a:lnTo>
                    <a:pt x="1316149" y="1545028"/>
                  </a:lnTo>
                  <a:lnTo>
                    <a:pt x="1273515" y="1564824"/>
                  </a:lnTo>
                  <a:lnTo>
                    <a:pt x="1229611" y="1582550"/>
                  </a:lnTo>
                  <a:lnTo>
                    <a:pt x="1184513" y="1598137"/>
                  </a:lnTo>
                  <a:lnTo>
                    <a:pt x="1138296" y="1611517"/>
                  </a:lnTo>
                  <a:lnTo>
                    <a:pt x="1091036" y="1622620"/>
                  </a:lnTo>
                  <a:lnTo>
                    <a:pt x="1042807" y="1631376"/>
                  </a:lnTo>
                  <a:lnTo>
                    <a:pt x="993685" y="1637716"/>
                  </a:lnTo>
                  <a:lnTo>
                    <a:pt x="943745" y="1641571"/>
                  </a:lnTo>
                  <a:lnTo>
                    <a:pt x="893063" y="1642872"/>
                  </a:lnTo>
                  <a:lnTo>
                    <a:pt x="842382" y="1641571"/>
                  </a:lnTo>
                  <a:lnTo>
                    <a:pt x="792442" y="1637716"/>
                  </a:lnTo>
                  <a:lnTo>
                    <a:pt x="743320" y="1631376"/>
                  </a:lnTo>
                  <a:lnTo>
                    <a:pt x="695091" y="1622620"/>
                  </a:lnTo>
                  <a:lnTo>
                    <a:pt x="647831" y="1611517"/>
                  </a:lnTo>
                  <a:lnTo>
                    <a:pt x="601614" y="1598137"/>
                  </a:lnTo>
                  <a:lnTo>
                    <a:pt x="556516" y="1582550"/>
                  </a:lnTo>
                  <a:lnTo>
                    <a:pt x="512612" y="1564824"/>
                  </a:lnTo>
                  <a:lnTo>
                    <a:pt x="469978" y="1545028"/>
                  </a:lnTo>
                  <a:lnTo>
                    <a:pt x="428689" y="1523234"/>
                  </a:lnTo>
                  <a:lnTo>
                    <a:pt x="388821" y="1499508"/>
                  </a:lnTo>
                  <a:lnTo>
                    <a:pt x="350449" y="1473922"/>
                  </a:lnTo>
                  <a:lnTo>
                    <a:pt x="313647" y="1446544"/>
                  </a:lnTo>
                  <a:lnTo>
                    <a:pt x="278492" y="1417444"/>
                  </a:lnTo>
                  <a:lnTo>
                    <a:pt x="245059" y="1386691"/>
                  </a:lnTo>
                  <a:lnTo>
                    <a:pt x="213424" y="1354355"/>
                  </a:lnTo>
                  <a:lnTo>
                    <a:pt x="183661" y="1320504"/>
                  </a:lnTo>
                  <a:lnTo>
                    <a:pt x="155846" y="1285208"/>
                  </a:lnTo>
                  <a:lnTo>
                    <a:pt x="130054" y="1248537"/>
                  </a:lnTo>
                  <a:lnTo>
                    <a:pt x="106361" y="1210560"/>
                  </a:lnTo>
                  <a:lnTo>
                    <a:pt x="84842" y="1171346"/>
                  </a:lnTo>
                  <a:lnTo>
                    <a:pt x="65573" y="1130965"/>
                  </a:lnTo>
                  <a:lnTo>
                    <a:pt x="48628" y="1089486"/>
                  </a:lnTo>
                  <a:lnTo>
                    <a:pt x="34083" y="1046978"/>
                  </a:lnTo>
                  <a:lnTo>
                    <a:pt x="22014" y="1003510"/>
                  </a:lnTo>
                  <a:lnTo>
                    <a:pt x="12496" y="959153"/>
                  </a:lnTo>
                  <a:lnTo>
                    <a:pt x="5604" y="913975"/>
                  </a:lnTo>
                  <a:lnTo>
                    <a:pt x="1413" y="868046"/>
                  </a:lnTo>
                  <a:lnTo>
                    <a:pt x="0" y="821436"/>
                  </a:lnTo>
                  <a:close/>
                </a:path>
              </a:pathLst>
            </a:custGeom>
            <a:ln w="9144">
              <a:solidFill>
                <a:srgbClr val="61A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658105" y="4371594"/>
            <a:ext cx="1042669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4.</a:t>
            </a:r>
            <a:endParaRPr sz="14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libri"/>
                <a:cs typeface="Calibri"/>
              </a:rPr>
              <a:t>У</a:t>
            </a:r>
            <a:r>
              <a:rPr sz="1400" spc="-5" dirty="0">
                <a:latin typeface="Calibri"/>
                <a:cs typeface="Calibri"/>
              </a:rPr>
              <a:t>тв</a:t>
            </a:r>
            <a:r>
              <a:rPr sz="1400" spc="-10" dirty="0">
                <a:latin typeface="Calibri"/>
                <a:cs typeface="Calibri"/>
              </a:rPr>
              <a:t>е</a:t>
            </a:r>
            <a:r>
              <a:rPr sz="1400" spc="-2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ж</a:t>
            </a:r>
            <a:r>
              <a:rPr sz="1400" spc="-20" dirty="0">
                <a:latin typeface="Calibri"/>
                <a:cs typeface="Calibri"/>
              </a:rPr>
              <a:t>д</a:t>
            </a:r>
            <a:r>
              <a:rPr sz="1400" dirty="0">
                <a:latin typeface="Calibri"/>
                <a:cs typeface="Calibri"/>
              </a:rPr>
              <a:t>ение  </a:t>
            </a:r>
            <a:r>
              <a:rPr sz="1400" spc="-5" dirty="0">
                <a:latin typeface="Calibri"/>
                <a:cs typeface="Calibri"/>
              </a:rPr>
              <a:t>проекта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бюджета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710237" y="3852481"/>
            <a:ext cx="1795780" cy="1867535"/>
            <a:chOff x="5710237" y="3852481"/>
            <a:chExt cx="1795780" cy="1867535"/>
          </a:xfrm>
        </p:grpSpPr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15000" y="3857244"/>
              <a:ext cx="1786127" cy="185775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715000" y="3857244"/>
              <a:ext cx="1786255" cy="1858010"/>
            </a:xfrm>
            <a:custGeom>
              <a:avLst/>
              <a:gdLst/>
              <a:ahLst/>
              <a:cxnLst/>
              <a:rect l="l" t="t" r="r" b="b"/>
              <a:pathLst>
                <a:path w="1786254" h="1858010">
                  <a:moveTo>
                    <a:pt x="0" y="928877"/>
                  </a:moveTo>
                  <a:lnTo>
                    <a:pt x="1237" y="879550"/>
                  </a:lnTo>
                  <a:lnTo>
                    <a:pt x="4909" y="830893"/>
                  </a:lnTo>
                  <a:lnTo>
                    <a:pt x="10954" y="782971"/>
                  </a:lnTo>
                  <a:lnTo>
                    <a:pt x="19310" y="735846"/>
                  </a:lnTo>
                  <a:lnTo>
                    <a:pt x="29916" y="689585"/>
                  </a:lnTo>
                  <a:lnTo>
                    <a:pt x="42709" y="644250"/>
                  </a:lnTo>
                  <a:lnTo>
                    <a:pt x="57628" y="599907"/>
                  </a:lnTo>
                  <a:lnTo>
                    <a:pt x="74611" y="556619"/>
                  </a:lnTo>
                  <a:lnTo>
                    <a:pt x="93597" y="514450"/>
                  </a:lnTo>
                  <a:lnTo>
                    <a:pt x="114523" y="473466"/>
                  </a:lnTo>
                  <a:lnTo>
                    <a:pt x="137329" y="433729"/>
                  </a:lnTo>
                  <a:lnTo>
                    <a:pt x="161952" y="395305"/>
                  </a:lnTo>
                  <a:lnTo>
                    <a:pt x="188332" y="358257"/>
                  </a:lnTo>
                  <a:lnTo>
                    <a:pt x="216405" y="322650"/>
                  </a:lnTo>
                  <a:lnTo>
                    <a:pt x="246110" y="288548"/>
                  </a:lnTo>
                  <a:lnTo>
                    <a:pt x="277387" y="256015"/>
                  </a:lnTo>
                  <a:lnTo>
                    <a:pt x="310172" y="225115"/>
                  </a:lnTo>
                  <a:lnTo>
                    <a:pt x="344405" y="195914"/>
                  </a:lnTo>
                  <a:lnTo>
                    <a:pt x="380023" y="168474"/>
                  </a:lnTo>
                  <a:lnTo>
                    <a:pt x="416965" y="142860"/>
                  </a:lnTo>
                  <a:lnTo>
                    <a:pt x="455169" y="119136"/>
                  </a:lnTo>
                  <a:lnTo>
                    <a:pt x="494574" y="97367"/>
                  </a:lnTo>
                  <a:lnTo>
                    <a:pt x="535118" y="77617"/>
                  </a:lnTo>
                  <a:lnTo>
                    <a:pt x="576739" y="59950"/>
                  </a:lnTo>
                  <a:lnTo>
                    <a:pt x="619375" y="44430"/>
                  </a:lnTo>
                  <a:lnTo>
                    <a:pt x="662966" y="31122"/>
                  </a:lnTo>
                  <a:lnTo>
                    <a:pt x="707448" y="20089"/>
                  </a:lnTo>
                  <a:lnTo>
                    <a:pt x="752760" y="11396"/>
                  </a:lnTo>
                  <a:lnTo>
                    <a:pt x="798842" y="5108"/>
                  </a:lnTo>
                  <a:lnTo>
                    <a:pt x="845630" y="1287"/>
                  </a:lnTo>
                  <a:lnTo>
                    <a:pt x="893064" y="0"/>
                  </a:lnTo>
                  <a:lnTo>
                    <a:pt x="940497" y="1287"/>
                  </a:lnTo>
                  <a:lnTo>
                    <a:pt x="987285" y="5108"/>
                  </a:lnTo>
                  <a:lnTo>
                    <a:pt x="1033367" y="11396"/>
                  </a:lnTo>
                  <a:lnTo>
                    <a:pt x="1078679" y="20089"/>
                  </a:lnTo>
                  <a:lnTo>
                    <a:pt x="1123161" y="31122"/>
                  </a:lnTo>
                  <a:lnTo>
                    <a:pt x="1166752" y="44430"/>
                  </a:lnTo>
                  <a:lnTo>
                    <a:pt x="1209388" y="59950"/>
                  </a:lnTo>
                  <a:lnTo>
                    <a:pt x="1251009" y="77617"/>
                  </a:lnTo>
                  <a:lnTo>
                    <a:pt x="1291553" y="97367"/>
                  </a:lnTo>
                  <a:lnTo>
                    <a:pt x="1330958" y="119136"/>
                  </a:lnTo>
                  <a:lnTo>
                    <a:pt x="1369162" y="142860"/>
                  </a:lnTo>
                  <a:lnTo>
                    <a:pt x="1406104" y="168474"/>
                  </a:lnTo>
                  <a:lnTo>
                    <a:pt x="1441722" y="195914"/>
                  </a:lnTo>
                  <a:lnTo>
                    <a:pt x="1475955" y="225115"/>
                  </a:lnTo>
                  <a:lnTo>
                    <a:pt x="1508740" y="256015"/>
                  </a:lnTo>
                  <a:lnTo>
                    <a:pt x="1540017" y="288548"/>
                  </a:lnTo>
                  <a:lnTo>
                    <a:pt x="1569722" y="322650"/>
                  </a:lnTo>
                  <a:lnTo>
                    <a:pt x="1597795" y="358257"/>
                  </a:lnTo>
                  <a:lnTo>
                    <a:pt x="1624175" y="395305"/>
                  </a:lnTo>
                  <a:lnTo>
                    <a:pt x="1648798" y="433729"/>
                  </a:lnTo>
                  <a:lnTo>
                    <a:pt x="1671604" y="473466"/>
                  </a:lnTo>
                  <a:lnTo>
                    <a:pt x="1692530" y="514450"/>
                  </a:lnTo>
                  <a:lnTo>
                    <a:pt x="1711516" y="556619"/>
                  </a:lnTo>
                  <a:lnTo>
                    <a:pt x="1728499" y="599907"/>
                  </a:lnTo>
                  <a:lnTo>
                    <a:pt x="1743418" y="644250"/>
                  </a:lnTo>
                  <a:lnTo>
                    <a:pt x="1756211" y="689585"/>
                  </a:lnTo>
                  <a:lnTo>
                    <a:pt x="1766817" y="735846"/>
                  </a:lnTo>
                  <a:lnTo>
                    <a:pt x="1775173" y="782971"/>
                  </a:lnTo>
                  <a:lnTo>
                    <a:pt x="1781218" y="830893"/>
                  </a:lnTo>
                  <a:lnTo>
                    <a:pt x="1784890" y="879550"/>
                  </a:lnTo>
                  <a:lnTo>
                    <a:pt x="1786127" y="928877"/>
                  </a:lnTo>
                  <a:lnTo>
                    <a:pt x="1784890" y="978205"/>
                  </a:lnTo>
                  <a:lnTo>
                    <a:pt x="1781218" y="1026862"/>
                  </a:lnTo>
                  <a:lnTo>
                    <a:pt x="1775173" y="1074784"/>
                  </a:lnTo>
                  <a:lnTo>
                    <a:pt x="1766817" y="1121909"/>
                  </a:lnTo>
                  <a:lnTo>
                    <a:pt x="1756211" y="1168170"/>
                  </a:lnTo>
                  <a:lnTo>
                    <a:pt x="1743418" y="1213505"/>
                  </a:lnTo>
                  <a:lnTo>
                    <a:pt x="1728499" y="1257848"/>
                  </a:lnTo>
                  <a:lnTo>
                    <a:pt x="1711516" y="1301136"/>
                  </a:lnTo>
                  <a:lnTo>
                    <a:pt x="1692530" y="1343305"/>
                  </a:lnTo>
                  <a:lnTo>
                    <a:pt x="1671604" y="1384289"/>
                  </a:lnTo>
                  <a:lnTo>
                    <a:pt x="1648798" y="1424026"/>
                  </a:lnTo>
                  <a:lnTo>
                    <a:pt x="1624175" y="1462450"/>
                  </a:lnTo>
                  <a:lnTo>
                    <a:pt x="1597795" y="1499498"/>
                  </a:lnTo>
                  <a:lnTo>
                    <a:pt x="1569722" y="1535105"/>
                  </a:lnTo>
                  <a:lnTo>
                    <a:pt x="1540017" y="1569207"/>
                  </a:lnTo>
                  <a:lnTo>
                    <a:pt x="1508740" y="1601740"/>
                  </a:lnTo>
                  <a:lnTo>
                    <a:pt x="1475955" y="1632640"/>
                  </a:lnTo>
                  <a:lnTo>
                    <a:pt x="1441722" y="1661841"/>
                  </a:lnTo>
                  <a:lnTo>
                    <a:pt x="1406104" y="1689281"/>
                  </a:lnTo>
                  <a:lnTo>
                    <a:pt x="1369162" y="1714895"/>
                  </a:lnTo>
                  <a:lnTo>
                    <a:pt x="1330958" y="1738619"/>
                  </a:lnTo>
                  <a:lnTo>
                    <a:pt x="1291553" y="1760388"/>
                  </a:lnTo>
                  <a:lnTo>
                    <a:pt x="1251009" y="1780138"/>
                  </a:lnTo>
                  <a:lnTo>
                    <a:pt x="1209388" y="1797805"/>
                  </a:lnTo>
                  <a:lnTo>
                    <a:pt x="1166752" y="1813325"/>
                  </a:lnTo>
                  <a:lnTo>
                    <a:pt x="1123161" y="1826633"/>
                  </a:lnTo>
                  <a:lnTo>
                    <a:pt x="1078679" y="1837666"/>
                  </a:lnTo>
                  <a:lnTo>
                    <a:pt x="1033367" y="1846359"/>
                  </a:lnTo>
                  <a:lnTo>
                    <a:pt x="987285" y="1852647"/>
                  </a:lnTo>
                  <a:lnTo>
                    <a:pt x="940497" y="1856468"/>
                  </a:lnTo>
                  <a:lnTo>
                    <a:pt x="893064" y="1857755"/>
                  </a:lnTo>
                  <a:lnTo>
                    <a:pt x="845630" y="1856468"/>
                  </a:lnTo>
                  <a:lnTo>
                    <a:pt x="798842" y="1852647"/>
                  </a:lnTo>
                  <a:lnTo>
                    <a:pt x="752760" y="1846359"/>
                  </a:lnTo>
                  <a:lnTo>
                    <a:pt x="707448" y="1837666"/>
                  </a:lnTo>
                  <a:lnTo>
                    <a:pt x="662966" y="1826633"/>
                  </a:lnTo>
                  <a:lnTo>
                    <a:pt x="619375" y="1813325"/>
                  </a:lnTo>
                  <a:lnTo>
                    <a:pt x="576739" y="1797805"/>
                  </a:lnTo>
                  <a:lnTo>
                    <a:pt x="535118" y="1780138"/>
                  </a:lnTo>
                  <a:lnTo>
                    <a:pt x="494574" y="1760388"/>
                  </a:lnTo>
                  <a:lnTo>
                    <a:pt x="455169" y="1738619"/>
                  </a:lnTo>
                  <a:lnTo>
                    <a:pt x="416965" y="1714895"/>
                  </a:lnTo>
                  <a:lnTo>
                    <a:pt x="380023" y="1689281"/>
                  </a:lnTo>
                  <a:lnTo>
                    <a:pt x="344405" y="1661841"/>
                  </a:lnTo>
                  <a:lnTo>
                    <a:pt x="310172" y="1632640"/>
                  </a:lnTo>
                  <a:lnTo>
                    <a:pt x="277387" y="1601740"/>
                  </a:lnTo>
                  <a:lnTo>
                    <a:pt x="246110" y="1569207"/>
                  </a:lnTo>
                  <a:lnTo>
                    <a:pt x="216405" y="1535105"/>
                  </a:lnTo>
                  <a:lnTo>
                    <a:pt x="188332" y="1499498"/>
                  </a:lnTo>
                  <a:lnTo>
                    <a:pt x="161952" y="1462450"/>
                  </a:lnTo>
                  <a:lnTo>
                    <a:pt x="137329" y="1424026"/>
                  </a:lnTo>
                  <a:lnTo>
                    <a:pt x="114523" y="1384289"/>
                  </a:lnTo>
                  <a:lnTo>
                    <a:pt x="93597" y="1343305"/>
                  </a:lnTo>
                  <a:lnTo>
                    <a:pt x="74611" y="1301136"/>
                  </a:lnTo>
                  <a:lnTo>
                    <a:pt x="57628" y="1257848"/>
                  </a:lnTo>
                  <a:lnTo>
                    <a:pt x="42709" y="1213505"/>
                  </a:lnTo>
                  <a:lnTo>
                    <a:pt x="29916" y="1168170"/>
                  </a:lnTo>
                  <a:lnTo>
                    <a:pt x="19310" y="1121909"/>
                  </a:lnTo>
                  <a:lnTo>
                    <a:pt x="10954" y="1074784"/>
                  </a:lnTo>
                  <a:lnTo>
                    <a:pt x="4909" y="1026862"/>
                  </a:lnTo>
                  <a:lnTo>
                    <a:pt x="1237" y="978205"/>
                  </a:lnTo>
                  <a:lnTo>
                    <a:pt x="0" y="928877"/>
                  </a:lnTo>
                  <a:close/>
                </a:path>
              </a:pathLst>
            </a:custGeom>
            <a:ln w="9144">
              <a:solidFill>
                <a:srgbClr val="61A2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068948" y="4396866"/>
            <a:ext cx="10807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5.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15" dirty="0">
                <a:latin typeface="Calibri"/>
                <a:cs typeface="Calibri"/>
              </a:rPr>
              <a:t>с</a:t>
            </a:r>
            <a:r>
              <a:rPr sz="1600" spc="-5" dirty="0">
                <a:latin typeface="Calibri"/>
                <a:cs typeface="Calibri"/>
              </a:rPr>
              <a:t>п</a:t>
            </a:r>
            <a:r>
              <a:rPr sz="1600" spc="-35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лнение  </a:t>
            </a:r>
            <a:r>
              <a:rPr sz="1600" spc="-20" dirty="0">
                <a:latin typeface="Calibri"/>
                <a:cs typeface="Calibri"/>
              </a:rPr>
              <a:t>бюджета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38555" y="3352800"/>
            <a:ext cx="8130540" cy="2512060"/>
            <a:chOff x="638555" y="3352800"/>
            <a:chExt cx="8130540" cy="2512060"/>
          </a:xfrm>
        </p:grpSpPr>
        <p:sp>
          <p:nvSpPr>
            <p:cNvPr id="32" name="object 32"/>
            <p:cNvSpPr/>
            <p:nvPr/>
          </p:nvSpPr>
          <p:spPr>
            <a:xfrm>
              <a:off x="643127" y="3357372"/>
              <a:ext cx="7787005" cy="1905"/>
            </a:xfrm>
            <a:custGeom>
              <a:avLst/>
              <a:gdLst/>
              <a:ahLst/>
              <a:cxnLst/>
              <a:rect l="l" t="t" r="r" b="b"/>
              <a:pathLst>
                <a:path w="7787005" h="1904">
                  <a:moveTo>
                    <a:pt x="0" y="0"/>
                  </a:moveTo>
                  <a:lnTo>
                    <a:pt x="7786751" y="1650"/>
                  </a:lnTo>
                </a:path>
              </a:pathLst>
            </a:custGeom>
            <a:ln w="9144">
              <a:solidFill>
                <a:srgbClr val="1CA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3127" y="3357372"/>
              <a:ext cx="1905" cy="285750"/>
            </a:xfrm>
            <a:custGeom>
              <a:avLst/>
              <a:gdLst/>
              <a:ahLst/>
              <a:cxnLst/>
              <a:rect l="l" t="t" r="r" b="b"/>
              <a:pathLst>
                <a:path w="1904" h="285750">
                  <a:moveTo>
                    <a:pt x="1587" y="0"/>
                  </a:moveTo>
                  <a:lnTo>
                    <a:pt x="0" y="285750"/>
                  </a:lnTo>
                </a:path>
              </a:pathLst>
            </a:custGeom>
            <a:ln w="9144">
              <a:solidFill>
                <a:srgbClr val="1CA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15895" y="3357372"/>
              <a:ext cx="4297045" cy="714375"/>
            </a:xfrm>
            <a:custGeom>
              <a:avLst/>
              <a:gdLst/>
              <a:ahLst/>
              <a:cxnLst/>
              <a:rect l="l" t="t" r="r" b="b"/>
              <a:pathLst>
                <a:path w="4297045" h="714375">
                  <a:moveTo>
                    <a:pt x="0" y="0"/>
                  </a:moveTo>
                  <a:lnTo>
                    <a:pt x="34162" y="714375"/>
                  </a:lnTo>
                </a:path>
                <a:path w="4297045" h="714375">
                  <a:moveTo>
                    <a:pt x="1143127" y="1524"/>
                  </a:moveTo>
                  <a:lnTo>
                    <a:pt x="1141476" y="501650"/>
                  </a:lnTo>
                </a:path>
                <a:path w="4297045" h="714375">
                  <a:moveTo>
                    <a:pt x="2927604" y="71627"/>
                  </a:moveTo>
                  <a:lnTo>
                    <a:pt x="2963291" y="643127"/>
                  </a:lnTo>
                </a:path>
                <a:path w="4297045" h="714375">
                  <a:moveTo>
                    <a:pt x="4296536" y="0"/>
                  </a:moveTo>
                  <a:lnTo>
                    <a:pt x="4285488" y="490600"/>
                  </a:lnTo>
                </a:path>
              </a:pathLst>
            </a:custGeom>
            <a:ln w="9144">
              <a:solidFill>
                <a:srgbClr val="1CA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429244" y="3357372"/>
              <a:ext cx="60325" cy="347980"/>
            </a:xfrm>
            <a:custGeom>
              <a:avLst/>
              <a:gdLst/>
              <a:ahLst/>
              <a:cxnLst/>
              <a:rect l="l" t="t" r="r" b="b"/>
              <a:pathLst>
                <a:path w="60325" h="347979">
                  <a:moveTo>
                    <a:pt x="0" y="0"/>
                  </a:moveTo>
                  <a:lnTo>
                    <a:pt x="60325" y="347725"/>
                  </a:lnTo>
                </a:path>
              </a:pathLst>
            </a:custGeom>
            <a:ln w="9144">
              <a:solidFill>
                <a:srgbClr val="1CA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14871" y="5858255"/>
              <a:ext cx="2500630" cy="1905"/>
            </a:xfrm>
            <a:custGeom>
              <a:avLst/>
              <a:gdLst/>
              <a:ahLst/>
              <a:cxnLst/>
              <a:rect l="l" t="t" r="r" b="b"/>
              <a:pathLst>
                <a:path w="2500629" h="1904">
                  <a:moveTo>
                    <a:pt x="0" y="0"/>
                  </a:moveTo>
                  <a:lnTo>
                    <a:pt x="2500376" y="1587"/>
                  </a:lnTo>
                </a:path>
              </a:pathLst>
            </a:custGeom>
            <a:ln w="9144">
              <a:solidFill>
                <a:srgbClr val="1CA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64326" y="5571744"/>
              <a:ext cx="2604770" cy="286385"/>
            </a:xfrm>
            <a:custGeom>
              <a:avLst/>
              <a:gdLst/>
              <a:ahLst/>
              <a:cxnLst/>
              <a:rect l="l" t="t" r="r" b="b"/>
              <a:pathLst>
                <a:path w="2604770" h="286385">
                  <a:moveTo>
                    <a:pt x="103378" y="88887"/>
                  </a:moveTo>
                  <a:lnTo>
                    <a:pt x="101600" y="85852"/>
                  </a:lnTo>
                  <a:lnTo>
                    <a:pt x="59321" y="12573"/>
                  </a:lnTo>
                  <a:lnTo>
                    <a:pt x="52070" y="0"/>
                  </a:lnTo>
                  <a:lnTo>
                    <a:pt x="0" y="88315"/>
                  </a:lnTo>
                  <a:lnTo>
                    <a:pt x="889" y="92202"/>
                  </a:lnTo>
                  <a:lnTo>
                    <a:pt x="6985" y="95770"/>
                  </a:lnTo>
                  <a:lnTo>
                    <a:pt x="10922" y="94767"/>
                  </a:lnTo>
                  <a:lnTo>
                    <a:pt x="45542" y="36068"/>
                  </a:lnTo>
                  <a:lnTo>
                    <a:pt x="45643" y="25133"/>
                  </a:lnTo>
                  <a:lnTo>
                    <a:pt x="45580" y="36004"/>
                  </a:lnTo>
                  <a:lnTo>
                    <a:pt x="44196" y="285711"/>
                  </a:lnTo>
                  <a:lnTo>
                    <a:pt x="56896" y="285788"/>
                  </a:lnTo>
                  <a:lnTo>
                    <a:pt x="58280" y="36068"/>
                  </a:lnTo>
                  <a:lnTo>
                    <a:pt x="90551" y="92202"/>
                  </a:lnTo>
                  <a:lnTo>
                    <a:pt x="92329" y="95224"/>
                  </a:lnTo>
                  <a:lnTo>
                    <a:pt x="96266" y="96266"/>
                  </a:lnTo>
                  <a:lnTo>
                    <a:pt x="99314" y="94526"/>
                  </a:lnTo>
                  <a:lnTo>
                    <a:pt x="102235" y="92773"/>
                  </a:lnTo>
                  <a:lnTo>
                    <a:pt x="103378" y="88887"/>
                  </a:lnTo>
                  <a:close/>
                </a:path>
                <a:path w="2604770" h="286385">
                  <a:moveTo>
                    <a:pt x="2604262" y="88887"/>
                  </a:moveTo>
                  <a:lnTo>
                    <a:pt x="2602484" y="85852"/>
                  </a:lnTo>
                  <a:lnTo>
                    <a:pt x="2560205" y="12573"/>
                  </a:lnTo>
                  <a:lnTo>
                    <a:pt x="2552954" y="0"/>
                  </a:lnTo>
                  <a:lnTo>
                    <a:pt x="2500884" y="88315"/>
                  </a:lnTo>
                  <a:lnTo>
                    <a:pt x="2501773" y="92202"/>
                  </a:lnTo>
                  <a:lnTo>
                    <a:pt x="2507869" y="95770"/>
                  </a:lnTo>
                  <a:lnTo>
                    <a:pt x="2511806" y="94767"/>
                  </a:lnTo>
                  <a:lnTo>
                    <a:pt x="2546426" y="36068"/>
                  </a:lnTo>
                  <a:lnTo>
                    <a:pt x="2546527" y="25133"/>
                  </a:lnTo>
                  <a:lnTo>
                    <a:pt x="2546464" y="36004"/>
                  </a:lnTo>
                  <a:lnTo>
                    <a:pt x="2545080" y="285711"/>
                  </a:lnTo>
                  <a:lnTo>
                    <a:pt x="2557780" y="285788"/>
                  </a:lnTo>
                  <a:lnTo>
                    <a:pt x="2559164" y="36068"/>
                  </a:lnTo>
                  <a:lnTo>
                    <a:pt x="2591435" y="92202"/>
                  </a:lnTo>
                  <a:lnTo>
                    <a:pt x="2593213" y="95224"/>
                  </a:lnTo>
                  <a:lnTo>
                    <a:pt x="2597150" y="96266"/>
                  </a:lnTo>
                  <a:lnTo>
                    <a:pt x="2600198" y="94526"/>
                  </a:lnTo>
                  <a:lnTo>
                    <a:pt x="2603119" y="92773"/>
                  </a:lnTo>
                  <a:lnTo>
                    <a:pt x="2604262" y="88887"/>
                  </a:lnTo>
                  <a:close/>
                </a:path>
              </a:pathLst>
            </a:custGeom>
            <a:solidFill>
              <a:srgbClr val="1CA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500377" y="6144005"/>
            <a:ext cx="2357755" cy="358140"/>
          </a:xfrm>
          <a:prstGeom prst="rect">
            <a:avLst/>
          </a:prstGeom>
          <a:solidFill>
            <a:srgbClr val="3E8752"/>
          </a:solidFill>
          <a:ln w="19811">
            <a:solidFill>
              <a:srgbClr val="FFFFF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210820">
              <a:lnSpc>
                <a:spcPct val="100000"/>
              </a:lnSpc>
              <a:spcBef>
                <a:spcPts val="215"/>
              </a:spcBef>
            </a:pPr>
            <a:r>
              <a:rPr sz="1800" spc="-15" dirty="0">
                <a:latin typeface="Calibri"/>
                <a:cs typeface="Calibri"/>
              </a:rPr>
              <a:t>Бюджетный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период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58890" y="6002273"/>
            <a:ext cx="2357755" cy="356870"/>
          </a:xfrm>
          <a:prstGeom prst="rect">
            <a:avLst/>
          </a:prstGeom>
          <a:solidFill>
            <a:srgbClr val="3E8752"/>
          </a:solidFill>
          <a:ln w="19811">
            <a:solidFill>
              <a:srgbClr val="FFFFFF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410845">
              <a:lnSpc>
                <a:spcPct val="100000"/>
              </a:lnSpc>
              <a:spcBef>
                <a:spcPts val="204"/>
              </a:spcBef>
            </a:pPr>
            <a:r>
              <a:rPr sz="1800" spc="-15" dirty="0">
                <a:latin typeface="Calibri"/>
                <a:cs typeface="Calibri"/>
              </a:rPr>
              <a:t>Бюджетный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год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52043" y="6286474"/>
            <a:ext cx="8559800" cy="362585"/>
            <a:chOff x="352043" y="6286474"/>
            <a:chExt cx="8559800" cy="362585"/>
          </a:xfrm>
        </p:grpSpPr>
        <p:sp>
          <p:nvSpPr>
            <p:cNvPr id="41" name="object 41"/>
            <p:cNvSpPr/>
            <p:nvPr/>
          </p:nvSpPr>
          <p:spPr>
            <a:xfrm>
              <a:off x="356615" y="6573011"/>
              <a:ext cx="8501380" cy="71755"/>
            </a:xfrm>
            <a:custGeom>
              <a:avLst/>
              <a:gdLst/>
              <a:ahLst/>
              <a:cxnLst/>
              <a:rect l="l" t="t" r="r" b="b"/>
              <a:pathLst>
                <a:path w="8501380" h="71754">
                  <a:moveTo>
                    <a:pt x="0" y="71437"/>
                  </a:moveTo>
                  <a:lnTo>
                    <a:pt x="8501126" y="0"/>
                  </a:lnTo>
                </a:path>
              </a:pathLst>
            </a:custGeom>
            <a:ln w="9144">
              <a:solidFill>
                <a:srgbClr val="1CA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808465" y="6286474"/>
              <a:ext cx="103505" cy="286385"/>
            </a:xfrm>
            <a:custGeom>
              <a:avLst/>
              <a:gdLst/>
              <a:ahLst/>
              <a:cxnLst/>
              <a:rect l="l" t="t" r="r" b="b"/>
              <a:pathLst>
                <a:path w="103504" h="286384">
                  <a:moveTo>
                    <a:pt x="52015" y="25168"/>
                  </a:moveTo>
                  <a:lnTo>
                    <a:pt x="45588" y="36057"/>
                  </a:lnTo>
                  <a:lnTo>
                    <a:pt x="44195" y="285737"/>
                  </a:lnTo>
                  <a:lnTo>
                    <a:pt x="56895" y="285813"/>
                  </a:lnTo>
                  <a:lnTo>
                    <a:pt x="58289" y="36082"/>
                  </a:lnTo>
                  <a:lnTo>
                    <a:pt x="52015" y="25168"/>
                  </a:lnTo>
                  <a:close/>
                </a:path>
                <a:path w="103504" h="286384">
                  <a:moveTo>
                    <a:pt x="59314" y="12560"/>
                  </a:moveTo>
                  <a:lnTo>
                    <a:pt x="45719" y="12560"/>
                  </a:lnTo>
                  <a:lnTo>
                    <a:pt x="58419" y="12636"/>
                  </a:lnTo>
                  <a:lnTo>
                    <a:pt x="58289" y="36082"/>
                  </a:lnTo>
                  <a:lnTo>
                    <a:pt x="90558" y="92227"/>
                  </a:lnTo>
                  <a:lnTo>
                    <a:pt x="92328" y="95250"/>
                  </a:lnTo>
                  <a:lnTo>
                    <a:pt x="96265" y="96291"/>
                  </a:lnTo>
                  <a:lnTo>
                    <a:pt x="99313" y="94551"/>
                  </a:lnTo>
                  <a:lnTo>
                    <a:pt x="102234" y="92798"/>
                  </a:lnTo>
                  <a:lnTo>
                    <a:pt x="103377" y="88912"/>
                  </a:lnTo>
                  <a:lnTo>
                    <a:pt x="101600" y="85877"/>
                  </a:lnTo>
                  <a:lnTo>
                    <a:pt x="59314" y="12560"/>
                  </a:lnTo>
                  <a:close/>
                </a:path>
                <a:path w="103504" h="286384">
                  <a:moveTo>
                    <a:pt x="52069" y="0"/>
                  </a:moveTo>
                  <a:lnTo>
                    <a:pt x="0" y="88341"/>
                  </a:lnTo>
                  <a:lnTo>
                    <a:pt x="888" y="92227"/>
                  </a:lnTo>
                  <a:lnTo>
                    <a:pt x="6984" y="95796"/>
                  </a:lnTo>
                  <a:lnTo>
                    <a:pt x="10922" y="94792"/>
                  </a:lnTo>
                  <a:lnTo>
                    <a:pt x="45573" y="36082"/>
                  </a:lnTo>
                  <a:lnTo>
                    <a:pt x="45719" y="12560"/>
                  </a:lnTo>
                  <a:lnTo>
                    <a:pt x="59314" y="12560"/>
                  </a:lnTo>
                  <a:lnTo>
                    <a:pt x="52069" y="0"/>
                  </a:lnTo>
                  <a:close/>
                </a:path>
                <a:path w="103504" h="286384">
                  <a:moveTo>
                    <a:pt x="58402" y="15760"/>
                  </a:moveTo>
                  <a:lnTo>
                    <a:pt x="46608" y="15760"/>
                  </a:lnTo>
                  <a:lnTo>
                    <a:pt x="57530" y="15824"/>
                  </a:lnTo>
                  <a:lnTo>
                    <a:pt x="52015" y="25168"/>
                  </a:lnTo>
                  <a:lnTo>
                    <a:pt x="58289" y="36082"/>
                  </a:lnTo>
                  <a:lnTo>
                    <a:pt x="58402" y="15760"/>
                  </a:lnTo>
                  <a:close/>
                </a:path>
                <a:path w="103504" h="286384">
                  <a:moveTo>
                    <a:pt x="45719" y="12560"/>
                  </a:moveTo>
                  <a:lnTo>
                    <a:pt x="45588" y="36057"/>
                  </a:lnTo>
                  <a:lnTo>
                    <a:pt x="52015" y="25168"/>
                  </a:lnTo>
                  <a:lnTo>
                    <a:pt x="46608" y="15760"/>
                  </a:lnTo>
                  <a:lnTo>
                    <a:pt x="58402" y="15760"/>
                  </a:lnTo>
                  <a:lnTo>
                    <a:pt x="58419" y="12636"/>
                  </a:lnTo>
                  <a:lnTo>
                    <a:pt x="45719" y="12560"/>
                  </a:lnTo>
                  <a:close/>
                </a:path>
                <a:path w="103504" h="286384">
                  <a:moveTo>
                    <a:pt x="46608" y="15760"/>
                  </a:moveTo>
                  <a:lnTo>
                    <a:pt x="52015" y="25168"/>
                  </a:lnTo>
                  <a:lnTo>
                    <a:pt x="57530" y="15824"/>
                  </a:lnTo>
                  <a:lnTo>
                    <a:pt x="46608" y="15760"/>
                  </a:lnTo>
                  <a:close/>
                </a:path>
              </a:pathLst>
            </a:custGeom>
            <a:solidFill>
              <a:srgbClr val="1CA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75843" y="160020"/>
            <a:ext cx="8730615" cy="1591310"/>
            <a:chOff x="275843" y="160020"/>
            <a:chExt cx="8730615" cy="1591310"/>
          </a:xfrm>
        </p:grpSpPr>
        <p:sp>
          <p:nvSpPr>
            <p:cNvPr id="4" name="object 4"/>
            <p:cNvSpPr/>
            <p:nvPr/>
          </p:nvSpPr>
          <p:spPr>
            <a:xfrm>
              <a:off x="572261" y="826770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914400">
                  <a:moveTo>
                    <a:pt x="0" y="91440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1CA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5843" y="160020"/>
              <a:ext cx="8730234" cy="115747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43711" y="387857"/>
            <a:ext cx="69977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чем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основывается</a:t>
            </a:r>
            <a:r>
              <a:rPr sz="2000" spc="-5" dirty="0">
                <a:latin typeface="Times New Roman"/>
                <a:cs typeface="Times New Roman"/>
              </a:rPr>
              <a:t> проект </a:t>
            </a:r>
            <a:r>
              <a:rPr sz="2000" spc="-15" dirty="0">
                <a:latin typeface="Times New Roman"/>
                <a:cs typeface="Times New Roman"/>
              </a:rPr>
              <a:t>бюджета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Песчановского </a:t>
            </a:r>
            <a:r>
              <a:rPr sz="2000" spc="-15" dirty="0">
                <a:latin typeface="Times New Roman"/>
                <a:cs typeface="Times New Roman"/>
              </a:rPr>
              <a:t>сельского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01545" y="692353"/>
            <a:ext cx="5882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/>
              <a:t>поселения</a:t>
            </a:r>
            <a:r>
              <a:rPr sz="2000" dirty="0"/>
              <a:t> </a:t>
            </a:r>
            <a:r>
              <a:rPr sz="2000" spc="-15" dirty="0"/>
              <a:t>Бахчисарайского</a:t>
            </a:r>
            <a:r>
              <a:rPr sz="2000" spc="-20" dirty="0"/>
              <a:t> </a:t>
            </a:r>
            <a:r>
              <a:rPr sz="2000" dirty="0"/>
              <a:t>района</a:t>
            </a:r>
            <a:r>
              <a:rPr sz="2000" spc="-15" dirty="0"/>
              <a:t> </a:t>
            </a:r>
            <a:r>
              <a:rPr sz="2000" spc="-10" dirty="0"/>
              <a:t>Республики</a:t>
            </a:r>
            <a:r>
              <a:rPr sz="2000" dirty="0"/>
              <a:t> Крым</a:t>
            </a:r>
            <a:endParaRPr sz="2000"/>
          </a:p>
        </p:txBody>
      </p:sp>
      <p:grpSp>
        <p:nvGrpSpPr>
          <p:cNvPr id="8" name="object 8"/>
          <p:cNvGrpSpPr/>
          <p:nvPr/>
        </p:nvGrpSpPr>
        <p:grpSpPr>
          <a:xfrm>
            <a:off x="-7620" y="1350263"/>
            <a:ext cx="9159240" cy="1443355"/>
            <a:chOff x="-7620" y="1350263"/>
            <a:chExt cx="9159240" cy="1443355"/>
          </a:xfrm>
        </p:grpSpPr>
        <p:sp>
          <p:nvSpPr>
            <p:cNvPr id="9" name="object 9"/>
            <p:cNvSpPr/>
            <p:nvPr/>
          </p:nvSpPr>
          <p:spPr>
            <a:xfrm>
              <a:off x="0" y="1357883"/>
              <a:ext cx="9144000" cy="1428115"/>
            </a:xfrm>
            <a:custGeom>
              <a:avLst/>
              <a:gdLst/>
              <a:ahLst/>
              <a:cxnLst/>
              <a:rect l="l" t="t" r="r" b="b"/>
              <a:pathLst>
                <a:path w="9144000" h="1428114">
                  <a:moveTo>
                    <a:pt x="8906002" y="0"/>
                  </a:moveTo>
                  <a:lnTo>
                    <a:pt x="237997" y="0"/>
                  </a:lnTo>
                  <a:lnTo>
                    <a:pt x="190033" y="4835"/>
                  </a:lnTo>
                  <a:lnTo>
                    <a:pt x="145359" y="18702"/>
                  </a:lnTo>
                  <a:lnTo>
                    <a:pt x="104931" y="40645"/>
                  </a:lnTo>
                  <a:lnTo>
                    <a:pt x="69708" y="69707"/>
                  </a:lnTo>
                  <a:lnTo>
                    <a:pt x="40646" y="104930"/>
                  </a:lnTo>
                  <a:lnTo>
                    <a:pt x="18703" y="145357"/>
                  </a:lnTo>
                  <a:lnTo>
                    <a:pt x="4835" y="190032"/>
                  </a:lnTo>
                  <a:lnTo>
                    <a:pt x="0" y="237998"/>
                  </a:lnTo>
                  <a:lnTo>
                    <a:pt x="0" y="1189989"/>
                  </a:lnTo>
                  <a:lnTo>
                    <a:pt x="4835" y="1237955"/>
                  </a:lnTo>
                  <a:lnTo>
                    <a:pt x="18703" y="1282630"/>
                  </a:lnTo>
                  <a:lnTo>
                    <a:pt x="40646" y="1323057"/>
                  </a:lnTo>
                  <a:lnTo>
                    <a:pt x="69708" y="1358280"/>
                  </a:lnTo>
                  <a:lnTo>
                    <a:pt x="104931" y="1387342"/>
                  </a:lnTo>
                  <a:lnTo>
                    <a:pt x="145359" y="1409285"/>
                  </a:lnTo>
                  <a:lnTo>
                    <a:pt x="190033" y="1423152"/>
                  </a:lnTo>
                  <a:lnTo>
                    <a:pt x="237997" y="1427988"/>
                  </a:lnTo>
                  <a:lnTo>
                    <a:pt x="8906002" y="1427988"/>
                  </a:lnTo>
                  <a:lnTo>
                    <a:pt x="8953967" y="1423152"/>
                  </a:lnTo>
                  <a:lnTo>
                    <a:pt x="8998642" y="1409285"/>
                  </a:lnTo>
                  <a:lnTo>
                    <a:pt x="9039069" y="1387342"/>
                  </a:lnTo>
                  <a:lnTo>
                    <a:pt x="9074292" y="1358280"/>
                  </a:lnTo>
                  <a:lnTo>
                    <a:pt x="9103354" y="1323057"/>
                  </a:lnTo>
                  <a:lnTo>
                    <a:pt x="9125297" y="1282630"/>
                  </a:lnTo>
                  <a:lnTo>
                    <a:pt x="9139164" y="1237955"/>
                  </a:lnTo>
                  <a:lnTo>
                    <a:pt x="9144000" y="1189989"/>
                  </a:lnTo>
                  <a:lnTo>
                    <a:pt x="9144000" y="237998"/>
                  </a:lnTo>
                  <a:lnTo>
                    <a:pt x="9139164" y="190032"/>
                  </a:lnTo>
                  <a:lnTo>
                    <a:pt x="9125297" y="145357"/>
                  </a:lnTo>
                  <a:lnTo>
                    <a:pt x="9103354" y="104930"/>
                  </a:lnTo>
                  <a:lnTo>
                    <a:pt x="9074292" y="69707"/>
                  </a:lnTo>
                  <a:lnTo>
                    <a:pt x="9039069" y="40645"/>
                  </a:lnTo>
                  <a:lnTo>
                    <a:pt x="8998642" y="18702"/>
                  </a:lnTo>
                  <a:lnTo>
                    <a:pt x="8953967" y="4835"/>
                  </a:lnTo>
                  <a:lnTo>
                    <a:pt x="8906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357883"/>
              <a:ext cx="9144000" cy="1428115"/>
            </a:xfrm>
            <a:custGeom>
              <a:avLst/>
              <a:gdLst/>
              <a:ahLst/>
              <a:cxnLst/>
              <a:rect l="l" t="t" r="r" b="b"/>
              <a:pathLst>
                <a:path w="9144000" h="1428114">
                  <a:moveTo>
                    <a:pt x="0" y="237998"/>
                  </a:moveTo>
                  <a:lnTo>
                    <a:pt x="4835" y="190032"/>
                  </a:lnTo>
                  <a:lnTo>
                    <a:pt x="18703" y="145357"/>
                  </a:lnTo>
                  <a:lnTo>
                    <a:pt x="40646" y="104930"/>
                  </a:lnTo>
                  <a:lnTo>
                    <a:pt x="69708" y="69707"/>
                  </a:lnTo>
                  <a:lnTo>
                    <a:pt x="104931" y="40645"/>
                  </a:lnTo>
                  <a:lnTo>
                    <a:pt x="145359" y="18702"/>
                  </a:lnTo>
                  <a:lnTo>
                    <a:pt x="190033" y="4835"/>
                  </a:lnTo>
                  <a:lnTo>
                    <a:pt x="237997" y="0"/>
                  </a:lnTo>
                  <a:lnTo>
                    <a:pt x="8906002" y="0"/>
                  </a:lnTo>
                  <a:lnTo>
                    <a:pt x="8953967" y="4835"/>
                  </a:lnTo>
                  <a:lnTo>
                    <a:pt x="8998642" y="18702"/>
                  </a:lnTo>
                  <a:lnTo>
                    <a:pt x="9039069" y="40645"/>
                  </a:lnTo>
                  <a:lnTo>
                    <a:pt x="9074292" y="69707"/>
                  </a:lnTo>
                  <a:lnTo>
                    <a:pt x="9103354" y="104930"/>
                  </a:lnTo>
                  <a:lnTo>
                    <a:pt x="9125297" y="145357"/>
                  </a:lnTo>
                  <a:lnTo>
                    <a:pt x="9139164" y="190032"/>
                  </a:lnTo>
                  <a:lnTo>
                    <a:pt x="9144000" y="237998"/>
                  </a:lnTo>
                  <a:lnTo>
                    <a:pt x="9144000" y="1189989"/>
                  </a:lnTo>
                  <a:lnTo>
                    <a:pt x="9139164" y="1237955"/>
                  </a:lnTo>
                  <a:lnTo>
                    <a:pt x="9125297" y="1282630"/>
                  </a:lnTo>
                  <a:lnTo>
                    <a:pt x="9103354" y="1323057"/>
                  </a:lnTo>
                  <a:lnTo>
                    <a:pt x="9074292" y="1358280"/>
                  </a:lnTo>
                  <a:lnTo>
                    <a:pt x="9039069" y="1387342"/>
                  </a:lnTo>
                  <a:lnTo>
                    <a:pt x="8998642" y="1409285"/>
                  </a:lnTo>
                  <a:lnTo>
                    <a:pt x="8953967" y="1423152"/>
                  </a:lnTo>
                  <a:lnTo>
                    <a:pt x="8906002" y="1427988"/>
                  </a:lnTo>
                  <a:lnTo>
                    <a:pt x="237997" y="1427988"/>
                  </a:lnTo>
                  <a:lnTo>
                    <a:pt x="190033" y="1423152"/>
                  </a:lnTo>
                  <a:lnTo>
                    <a:pt x="145359" y="1409285"/>
                  </a:lnTo>
                  <a:lnTo>
                    <a:pt x="104931" y="1387342"/>
                  </a:lnTo>
                  <a:lnTo>
                    <a:pt x="69708" y="1358280"/>
                  </a:lnTo>
                  <a:lnTo>
                    <a:pt x="40646" y="1323057"/>
                  </a:lnTo>
                  <a:lnTo>
                    <a:pt x="18703" y="1282630"/>
                  </a:lnTo>
                  <a:lnTo>
                    <a:pt x="4835" y="1237955"/>
                  </a:lnTo>
                  <a:lnTo>
                    <a:pt x="0" y="1189989"/>
                  </a:lnTo>
                  <a:lnTo>
                    <a:pt x="0" y="237998"/>
                  </a:lnTo>
                  <a:close/>
                </a:path>
              </a:pathLst>
            </a:custGeom>
            <a:ln w="15239">
              <a:solidFill>
                <a:srgbClr val="41BA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81812" y="2924555"/>
            <a:ext cx="7867015" cy="795655"/>
            <a:chOff x="781812" y="2924555"/>
            <a:chExt cx="7867015" cy="79565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6384" y="2929127"/>
              <a:ext cx="7857744" cy="78638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86384" y="2929127"/>
              <a:ext cx="7858125" cy="786765"/>
            </a:xfrm>
            <a:custGeom>
              <a:avLst/>
              <a:gdLst/>
              <a:ahLst/>
              <a:cxnLst/>
              <a:rect l="l" t="t" r="r" b="b"/>
              <a:pathLst>
                <a:path w="7858125" h="786764">
                  <a:moveTo>
                    <a:pt x="0" y="131063"/>
                  </a:moveTo>
                  <a:lnTo>
                    <a:pt x="10298" y="80045"/>
                  </a:lnTo>
                  <a:lnTo>
                    <a:pt x="38385" y="38385"/>
                  </a:lnTo>
                  <a:lnTo>
                    <a:pt x="80045" y="10298"/>
                  </a:lnTo>
                  <a:lnTo>
                    <a:pt x="131063" y="0"/>
                  </a:lnTo>
                  <a:lnTo>
                    <a:pt x="7726680" y="0"/>
                  </a:lnTo>
                  <a:lnTo>
                    <a:pt x="7777698" y="10298"/>
                  </a:lnTo>
                  <a:lnTo>
                    <a:pt x="7819358" y="38385"/>
                  </a:lnTo>
                  <a:lnTo>
                    <a:pt x="7847445" y="80045"/>
                  </a:lnTo>
                  <a:lnTo>
                    <a:pt x="7857744" y="131063"/>
                  </a:lnTo>
                  <a:lnTo>
                    <a:pt x="7857744" y="655320"/>
                  </a:lnTo>
                  <a:lnTo>
                    <a:pt x="7847445" y="706338"/>
                  </a:lnTo>
                  <a:lnTo>
                    <a:pt x="7819358" y="747998"/>
                  </a:lnTo>
                  <a:lnTo>
                    <a:pt x="7777698" y="776085"/>
                  </a:lnTo>
                  <a:lnTo>
                    <a:pt x="7726680" y="786384"/>
                  </a:lnTo>
                  <a:lnTo>
                    <a:pt x="131063" y="786384"/>
                  </a:lnTo>
                  <a:lnTo>
                    <a:pt x="80045" y="776085"/>
                  </a:lnTo>
                  <a:lnTo>
                    <a:pt x="38385" y="747998"/>
                  </a:lnTo>
                  <a:lnTo>
                    <a:pt x="10298" y="706338"/>
                  </a:lnTo>
                  <a:lnTo>
                    <a:pt x="0" y="655320"/>
                  </a:lnTo>
                  <a:lnTo>
                    <a:pt x="0" y="131063"/>
                  </a:lnTo>
                  <a:close/>
                </a:path>
              </a:pathLst>
            </a:custGeom>
            <a:ln w="9144">
              <a:solidFill>
                <a:srgbClr val="41BA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24408" y="1283309"/>
            <a:ext cx="8495030" cy="2253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485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Проект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бюджета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Песчановского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сельского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поселения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Бахчисарайского </a:t>
            </a:r>
            <a:r>
              <a:rPr sz="2000" dirty="0">
                <a:latin typeface="Times New Roman"/>
                <a:cs typeface="Times New Roman"/>
              </a:rPr>
              <a:t>района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Республики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Крым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составляется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утверждается </a:t>
            </a:r>
            <a:r>
              <a:rPr sz="2000" spc="-5" dirty="0" err="1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202</a:t>
            </a:r>
            <a:r>
              <a:rPr lang="ru-RU" sz="2000" dirty="0" smtClean="0">
                <a:latin typeface="Times New Roman"/>
                <a:cs typeface="Times New Roman"/>
              </a:rPr>
              <a:t>4</a:t>
            </a:r>
            <a:r>
              <a:rPr sz="2000" spc="-30" dirty="0" smtClean="0">
                <a:latin typeface="Times New Roman"/>
                <a:cs typeface="Times New Roman"/>
              </a:rPr>
              <a:t> </a:t>
            </a:r>
            <a:r>
              <a:rPr sz="2000" spc="-35" dirty="0" err="1">
                <a:latin typeface="Times New Roman"/>
                <a:cs typeface="Times New Roman"/>
              </a:rPr>
              <a:t>год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и</a:t>
            </a:r>
            <a:r>
              <a:rPr lang="ru-RU" sz="2000" dirty="0" smtClean="0">
                <a:latin typeface="Times New Roman"/>
                <a:cs typeface="Times New Roman"/>
              </a:rPr>
              <a:t> на</a:t>
            </a:r>
            <a:endParaRPr sz="200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  <a:spcBef>
                <a:spcPts val="1150"/>
              </a:spcBef>
            </a:pPr>
            <a:r>
              <a:rPr sz="2000" dirty="0">
                <a:latin typeface="Times New Roman"/>
                <a:cs typeface="Times New Roman"/>
              </a:rPr>
              <a:t>плановый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 err="1">
                <a:latin typeface="Times New Roman"/>
                <a:cs typeface="Times New Roman"/>
              </a:rPr>
              <a:t>период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202</a:t>
            </a:r>
            <a:r>
              <a:rPr lang="ru-RU" sz="2000" dirty="0" smtClean="0">
                <a:latin typeface="Times New Roman"/>
                <a:cs typeface="Times New Roman"/>
              </a:rPr>
              <a:t>5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и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spc="5" dirty="0" smtClean="0">
                <a:latin typeface="Times New Roman"/>
                <a:cs typeface="Times New Roman"/>
              </a:rPr>
              <a:t>202</a:t>
            </a:r>
            <a:r>
              <a:rPr lang="ru-RU" sz="2000" spc="5" dirty="0" smtClean="0">
                <a:latin typeface="Times New Roman"/>
                <a:cs typeface="Times New Roman"/>
              </a:rPr>
              <a:t>6</a:t>
            </a:r>
            <a:r>
              <a:rPr sz="2000" spc="-35" dirty="0" smtClean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годов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 marL="60706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Составление </a:t>
            </a:r>
            <a:r>
              <a:rPr sz="2400" spc="-5" dirty="0">
                <a:latin typeface="Calibri"/>
                <a:cs typeface="Calibri"/>
              </a:rPr>
              <a:t>проекта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местного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бюджета</a:t>
            </a:r>
            <a:r>
              <a:rPr sz="2400" spc="-10" dirty="0">
                <a:latin typeface="Calibri"/>
                <a:cs typeface="Calibri"/>
              </a:rPr>
              <a:t> основывается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на: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-7620" y="4279391"/>
            <a:ext cx="1945005" cy="2301240"/>
            <a:chOff x="-7620" y="4279391"/>
            <a:chExt cx="1945005" cy="2301240"/>
          </a:xfrm>
        </p:grpSpPr>
        <p:sp>
          <p:nvSpPr>
            <p:cNvPr id="16" name="object 16"/>
            <p:cNvSpPr/>
            <p:nvPr/>
          </p:nvSpPr>
          <p:spPr>
            <a:xfrm>
              <a:off x="0" y="4287011"/>
              <a:ext cx="1929764" cy="2286000"/>
            </a:xfrm>
            <a:custGeom>
              <a:avLst/>
              <a:gdLst/>
              <a:ahLst/>
              <a:cxnLst/>
              <a:rect l="l" t="t" r="r" b="b"/>
              <a:pathLst>
                <a:path w="1929764" h="2286000">
                  <a:moveTo>
                    <a:pt x="1607820" y="0"/>
                  </a:moveTo>
                  <a:lnTo>
                    <a:pt x="321564" y="0"/>
                  </a:lnTo>
                  <a:lnTo>
                    <a:pt x="274045" y="3487"/>
                  </a:lnTo>
                  <a:lnTo>
                    <a:pt x="228691" y="13618"/>
                  </a:lnTo>
                  <a:lnTo>
                    <a:pt x="185999" y="29894"/>
                  </a:lnTo>
                  <a:lnTo>
                    <a:pt x="146468" y="51818"/>
                  </a:lnTo>
                  <a:lnTo>
                    <a:pt x="110593" y="78890"/>
                  </a:lnTo>
                  <a:lnTo>
                    <a:pt x="78873" y="110614"/>
                  </a:lnTo>
                  <a:lnTo>
                    <a:pt x="51805" y="146490"/>
                  </a:lnTo>
                  <a:lnTo>
                    <a:pt x="29886" y="186021"/>
                  </a:lnTo>
                  <a:lnTo>
                    <a:pt x="13614" y="228709"/>
                  </a:lnTo>
                  <a:lnTo>
                    <a:pt x="3486" y="274056"/>
                  </a:lnTo>
                  <a:lnTo>
                    <a:pt x="0" y="321563"/>
                  </a:lnTo>
                  <a:lnTo>
                    <a:pt x="0" y="1964423"/>
                  </a:lnTo>
                  <a:lnTo>
                    <a:pt x="3486" y="2011945"/>
                  </a:lnTo>
                  <a:lnTo>
                    <a:pt x="13614" y="2057301"/>
                  </a:lnTo>
                  <a:lnTo>
                    <a:pt x="29886" y="2099995"/>
                  </a:lnTo>
                  <a:lnTo>
                    <a:pt x="51805" y="2139528"/>
                  </a:lnTo>
                  <a:lnTo>
                    <a:pt x="78873" y="2175404"/>
                  </a:lnTo>
                  <a:lnTo>
                    <a:pt x="110593" y="2207125"/>
                  </a:lnTo>
                  <a:lnTo>
                    <a:pt x="146468" y="2234193"/>
                  </a:lnTo>
                  <a:lnTo>
                    <a:pt x="185999" y="2256113"/>
                  </a:lnTo>
                  <a:lnTo>
                    <a:pt x="228691" y="2272385"/>
                  </a:lnTo>
                  <a:lnTo>
                    <a:pt x="274045" y="2282513"/>
                  </a:lnTo>
                  <a:lnTo>
                    <a:pt x="321564" y="2286000"/>
                  </a:lnTo>
                  <a:lnTo>
                    <a:pt x="1607820" y="2286000"/>
                  </a:lnTo>
                  <a:lnTo>
                    <a:pt x="1655327" y="2282513"/>
                  </a:lnTo>
                  <a:lnTo>
                    <a:pt x="1700674" y="2272385"/>
                  </a:lnTo>
                  <a:lnTo>
                    <a:pt x="1743362" y="2256113"/>
                  </a:lnTo>
                  <a:lnTo>
                    <a:pt x="1782893" y="2234193"/>
                  </a:lnTo>
                  <a:lnTo>
                    <a:pt x="1818769" y="2207125"/>
                  </a:lnTo>
                  <a:lnTo>
                    <a:pt x="1850493" y="2175404"/>
                  </a:lnTo>
                  <a:lnTo>
                    <a:pt x="1877565" y="2139528"/>
                  </a:lnTo>
                  <a:lnTo>
                    <a:pt x="1899489" y="2099995"/>
                  </a:lnTo>
                  <a:lnTo>
                    <a:pt x="1915765" y="2057301"/>
                  </a:lnTo>
                  <a:lnTo>
                    <a:pt x="1925896" y="2011945"/>
                  </a:lnTo>
                  <a:lnTo>
                    <a:pt x="1929383" y="1964423"/>
                  </a:lnTo>
                  <a:lnTo>
                    <a:pt x="1929383" y="321563"/>
                  </a:lnTo>
                  <a:lnTo>
                    <a:pt x="1925896" y="274056"/>
                  </a:lnTo>
                  <a:lnTo>
                    <a:pt x="1915765" y="228709"/>
                  </a:lnTo>
                  <a:lnTo>
                    <a:pt x="1899489" y="186021"/>
                  </a:lnTo>
                  <a:lnTo>
                    <a:pt x="1877565" y="146490"/>
                  </a:lnTo>
                  <a:lnTo>
                    <a:pt x="1850493" y="110614"/>
                  </a:lnTo>
                  <a:lnTo>
                    <a:pt x="1818769" y="78890"/>
                  </a:lnTo>
                  <a:lnTo>
                    <a:pt x="1782893" y="51818"/>
                  </a:lnTo>
                  <a:lnTo>
                    <a:pt x="1743362" y="29894"/>
                  </a:lnTo>
                  <a:lnTo>
                    <a:pt x="1700674" y="13618"/>
                  </a:lnTo>
                  <a:lnTo>
                    <a:pt x="1655327" y="3487"/>
                  </a:lnTo>
                  <a:lnTo>
                    <a:pt x="1607820" y="0"/>
                  </a:lnTo>
                  <a:close/>
                </a:path>
              </a:pathLst>
            </a:custGeom>
            <a:solidFill>
              <a:srgbClr val="8229E2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4287011"/>
              <a:ext cx="1929764" cy="2286000"/>
            </a:xfrm>
            <a:custGeom>
              <a:avLst/>
              <a:gdLst/>
              <a:ahLst/>
              <a:cxnLst/>
              <a:rect l="l" t="t" r="r" b="b"/>
              <a:pathLst>
                <a:path w="1929764" h="2286000">
                  <a:moveTo>
                    <a:pt x="0" y="321563"/>
                  </a:moveTo>
                  <a:lnTo>
                    <a:pt x="3486" y="274056"/>
                  </a:lnTo>
                  <a:lnTo>
                    <a:pt x="13614" y="228709"/>
                  </a:lnTo>
                  <a:lnTo>
                    <a:pt x="29886" y="186021"/>
                  </a:lnTo>
                  <a:lnTo>
                    <a:pt x="51805" y="146490"/>
                  </a:lnTo>
                  <a:lnTo>
                    <a:pt x="78873" y="110614"/>
                  </a:lnTo>
                  <a:lnTo>
                    <a:pt x="110593" y="78890"/>
                  </a:lnTo>
                  <a:lnTo>
                    <a:pt x="146468" y="51818"/>
                  </a:lnTo>
                  <a:lnTo>
                    <a:pt x="185999" y="29894"/>
                  </a:lnTo>
                  <a:lnTo>
                    <a:pt x="228691" y="13618"/>
                  </a:lnTo>
                  <a:lnTo>
                    <a:pt x="274045" y="3487"/>
                  </a:lnTo>
                  <a:lnTo>
                    <a:pt x="321564" y="0"/>
                  </a:lnTo>
                  <a:lnTo>
                    <a:pt x="1607820" y="0"/>
                  </a:lnTo>
                  <a:lnTo>
                    <a:pt x="1655327" y="3487"/>
                  </a:lnTo>
                  <a:lnTo>
                    <a:pt x="1700674" y="13618"/>
                  </a:lnTo>
                  <a:lnTo>
                    <a:pt x="1743362" y="29894"/>
                  </a:lnTo>
                  <a:lnTo>
                    <a:pt x="1782893" y="51818"/>
                  </a:lnTo>
                  <a:lnTo>
                    <a:pt x="1818769" y="78890"/>
                  </a:lnTo>
                  <a:lnTo>
                    <a:pt x="1850493" y="110614"/>
                  </a:lnTo>
                  <a:lnTo>
                    <a:pt x="1877565" y="146490"/>
                  </a:lnTo>
                  <a:lnTo>
                    <a:pt x="1899489" y="186021"/>
                  </a:lnTo>
                  <a:lnTo>
                    <a:pt x="1915765" y="228709"/>
                  </a:lnTo>
                  <a:lnTo>
                    <a:pt x="1925896" y="274056"/>
                  </a:lnTo>
                  <a:lnTo>
                    <a:pt x="1929383" y="321563"/>
                  </a:lnTo>
                  <a:lnTo>
                    <a:pt x="1929383" y="1964423"/>
                  </a:lnTo>
                  <a:lnTo>
                    <a:pt x="1925896" y="2011945"/>
                  </a:lnTo>
                  <a:lnTo>
                    <a:pt x="1915765" y="2057301"/>
                  </a:lnTo>
                  <a:lnTo>
                    <a:pt x="1899489" y="2099995"/>
                  </a:lnTo>
                  <a:lnTo>
                    <a:pt x="1877565" y="2139528"/>
                  </a:lnTo>
                  <a:lnTo>
                    <a:pt x="1850493" y="2175404"/>
                  </a:lnTo>
                  <a:lnTo>
                    <a:pt x="1818769" y="2207125"/>
                  </a:lnTo>
                  <a:lnTo>
                    <a:pt x="1782893" y="2234193"/>
                  </a:lnTo>
                  <a:lnTo>
                    <a:pt x="1743362" y="2256113"/>
                  </a:lnTo>
                  <a:lnTo>
                    <a:pt x="1700674" y="2272385"/>
                  </a:lnTo>
                  <a:lnTo>
                    <a:pt x="1655327" y="2282513"/>
                  </a:lnTo>
                  <a:lnTo>
                    <a:pt x="1607820" y="2286000"/>
                  </a:lnTo>
                  <a:lnTo>
                    <a:pt x="321564" y="2286000"/>
                  </a:lnTo>
                  <a:lnTo>
                    <a:pt x="274045" y="2282513"/>
                  </a:lnTo>
                  <a:lnTo>
                    <a:pt x="228691" y="2272385"/>
                  </a:lnTo>
                  <a:lnTo>
                    <a:pt x="185999" y="2256113"/>
                  </a:lnTo>
                  <a:lnTo>
                    <a:pt x="146468" y="2234193"/>
                  </a:lnTo>
                  <a:lnTo>
                    <a:pt x="110593" y="2207125"/>
                  </a:lnTo>
                  <a:lnTo>
                    <a:pt x="78873" y="2175404"/>
                  </a:lnTo>
                  <a:lnTo>
                    <a:pt x="51805" y="2139528"/>
                  </a:lnTo>
                  <a:lnTo>
                    <a:pt x="29886" y="2099995"/>
                  </a:lnTo>
                  <a:lnTo>
                    <a:pt x="13614" y="2057301"/>
                  </a:lnTo>
                  <a:lnTo>
                    <a:pt x="3486" y="2011945"/>
                  </a:lnTo>
                  <a:lnTo>
                    <a:pt x="0" y="1964423"/>
                  </a:lnTo>
                  <a:lnTo>
                    <a:pt x="0" y="321563"/>
                  </a:lnTo>
                  <a:close/>
                </a:path>
              </a:pathLst>
            </a:custGeom>
            <a:ln w="1524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0491" y="4861686"/>
            <a:ext cx="11664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Times New Roman"/>
                <a:cs typeface="Times New Roman"/>
              </a:rPr>
              <a:t>Послании 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</a:t>
            </a:r>
            <a:r>
              <a:rPr sz="1800" spc="2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ден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а  </a:t>
            </a:r>
            <a:r>
              <a:rPr sz="1800" spc="-15" dirty="0">
                <a:latin typeface="Times New Roman"/>
                <a:cs typeface="Times New Roman"/>
              </a:rPr>
              <a:t>Российской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Федерации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991867" y="4279391"/>
            <a:ext cx="2731135" cy="2371725"/>
            <a:chOff x="1991867" y="4279391"/>
            <a:chExt cx="2731135" cy="2371725"/>
          </a:xfrm>
        </p:grpSpPr>
        <p:sp>
          <p:nvSpPr>
            <p:cNvPr id="20" name="object 20"/>
            <p:cNvSpPr/>
            <p:nvPr/>
          </p:nvSpPr>
          <p:spPr>
            <a:xfrm>
              <a:off x="1999487" y="4287011"/>
              <a:ext cx="2715895" cy="2356485"/>
            </a:xfrm>
            <a:custGeom>
              <a:avLst/>
              <a:gdLst/>
              <a:ahLst/>
              <a:cxnLst/>
              <a:rect l="l" t="t" r="r" b="b"/>
              <a:pathLst>
                <a:path w="2715895" h="2356484">
                  <a:moveTo>
                    <a:pt x="2323084" y="0"/>
                  </a:moveTo>
                  <a:lnTo>
                    <a:pt x="392684" y="0"/>
                  </a:lnTo>
                  <a:lnTo>
                    <a:pt x="343418" y="3058"/>
                  </a:lnTo>
                  <a:lnTo>
                    <a:pt x="295980" y="11990"/>
                  </a:lnTo>
                  <a:lnTo>
                    <a:pt x="250739" y="26426"/>
                  </a:lnTo>
                  <a:lnTo>
                    <a:pt x="208062" y="46000"/>
                  </a:lnTo>
                  <a:lnTo>
                    <a:pt x="168316" y="70344"/>
                  </a:lnTo>
                  <a:lnTo>
                    <a:pt x="131869" y="99089"/>
                  </a:lnTo>
                  <a:lnTo>
                    <a:pt x="99089" y="131869"/>
                  </a:lnTo>
                  <a:lnTo>
                    <a:pt x="70344" y="168316"/>
                  </a:lnTo>
                  <a:lnTo>
                    <a:pt x="46000" y="208062"/>
                  </a:lnTo>
                  <a:lnTo>
                    <a:pt x="26426" y="250739"/>
                  </a:lnTo>
                  <a:lnTo>
                    <a:pt x="11990" y="295980"/>
                  </a:lnTo>
                  <a:lnTo>
                    <a:pt x="3058" y="343418"/>
                  </a:lnTo>
                  <a:lnTo>
                    <a:pt x="0" y="392683"/>
                  </a:lnTo>
                  <a:lnTo>
                    <a:pt x="0" y="1963407"/>
                  </a:lnTo>
                  <a:lnTo>
                    <a:pt x="3058" y="2012665"/>
                  </a:lnTo>
                  <a:lnTo>
                    <a:pt x="11990" y="2060098"/>
                  </a:lnTo>
                  <a:lnTo>
                    <a:pt x="26426" y="2105337"/>
                  </a:lnTo>
                  <a:lnTo>
                    <a:pt x="46000" y="2148014"/>
                  </a:lnTo>
                  <a:lnTo>
                    <a:pt x="70344" y="2187762"/>
                  </a:lnTo>
                  <a:lnTo>
                    <a:pt x="99089" y="2224211"/>
                  </a:lnTo>
                  <a:lnTo>
                    <a:pt x="131869" y="2256995"/>
                  </a:lnTo>
                  <a:lnTo>
                    <a:pt x="168316" y="2285745"/>
                  </a:lnTo>
                  <a:lnTo>
                    <a:pt x="208062" y="2310092"/>
                  </a:lnTo>
                  <a:lnTo>
                    <a:pt x="250739" y="2329670"/>
                  </a:lnTo>
                  <a:lnTo>
                    <a:pt x="295980" y="2344110"/>
                  </a:lnTo>
                  <a:lnTo>
                    <a:pt x="343418" y="2353044"/>
                  </a:lnTo>
                  <a:lnTo>
                    <a:pt x="392684" y="2356104"/>
                  </a:lnTo>
                  <a:lnTo>
                    <a:pt x="2323084" y="2356104"/>
                  </a:lnTo>
                  <a:lnTo>
                    <a:pt x="2372349" y="2353044"/>
                  </a:lnTo>
                  <a:lnTo>
                    <a:pt x="2419787" y="2344110"/>
                  </a:lnTo>
                  <a:lnTo>
                    <a:pt x="2465028" y="2329670"/>
                  </a:lnTo>
                  <a:lnTo>
                    <a:pt x="2507705" y="2310092"/>
                  </a:lnTo>
                  <a:lnTo>
                    <a:pt x="2547451" y="2285745"/>
                  </a:lnTo>
                  <a:lnTo>
                    <a:pt x="2583898" y="2256995"/>
                  </a:lnTo>
                  <a:lnTo>
                    <a:pt x="2616678" y="2224211"/>
                  </a:lnTo>
                  <a:lnTo>
                    <a:pt x="2645423" y="2187762"/>
                  </a:lnTo>
                  <a:lnTo>
                    <a:pt x="2669767" y="2148014"/>
                  </a:lnTo>
                  <a:lnTo>
                    <a:pt x="2689341" y="2105337"/>
                  </a:lnTo>
                  <a:lnTo>
                    <a:pt x="2703777" y="2060098"/>
                  </a:lnTo>
                  <a:lnTo>
                    <a:pt x="2712709" y="2012665"/>
                  </a:lnTo>
                  <a:lnTo>
                    <a:pt x="2715767" y="1963407"/>
                  </a:lnTo>
                  <a:lnTo>
                    <a:pt x="2715767" y="392683"/>
                  </a:lnTo>
                  <a:lnTo>
                    <a:pt x="2712709" y="343418"/>
                  </a:lnTo>
                  <a:lnTo>
                    <a:pt x="2703777" y="295980"/>
                  </a:lnTo>
                  <a:lnTo>
                    <a:pt x="2689341" y="250739"/>
                  </a:lnTo>
                  <a:lnTo>
                    <a:pt x="2669767" y="208062"/>
                  </a:lnTo>
                  <a:lnTo>
                    <a:pt x="2645423" y="168316"/>
                  </a:lnTo>
                  <a:lnTo>
                    <a:pt x="2616678" y="131869"/>
                  </a:lnTo>
                  <a:lnTo>
                    <a:pt x="2583898" y="99089"/>
                  </a:lnTo>
                  <a:lnTo>
                    <a:pt x="2547451" y="70344"/>
                  </a:lnTo>
                  <a:lnTo>
                    <a:pt x="2507705" y="46000"/>
                  </a:lnTo>
                  <a:lnTo>
                    <a:pt x="2465028" y="26426"/>
                  </a:lnTo>
                  <a:lnTo>
                    <a:pt x="2419787" y="11990"/>
                  </a:lnTo>
                  <a:lnTo>
                    <a:pt x="2372349" y="3058"/>
                  </a:lnTo>
                  <a:lnTo>
                    <a:pt x="2323084" y="0"/>
                  </a:lnTo>
                  <a:close/>
                </a:path>
              </a:pathLst>
            </a:custGeom>
            <a:solidFill>
              <a:srgbClr val="9231DA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99487" y="4287011"/>
              <a:ext cx="2715895" cy="2356485"/>
            </a:xfrm>
            <a:custGeom>
              <a:avLst/>
              <a:gdLst/>
              <a:ahLst/>
              <a:cxnLst/>
              <a:rect l="l" t="t" r="r" b="b"/>
              <a:pathLst>
                <a:path w="2715895" h="2356484">
                  <a:moveTo>
                    <a:pt x="0" y="392683"/>
                  </a:moveTo>
                  <a:lnTo>
                    <a:pt x="3058" y="343418"/>
                  </a:lnTo>
                  <a:lnTo>
                    <a:pt x="11990" y="295980"/>
                  </a:lnTo>
                  <a:lnTo>
                    <a:pt x="26426" y="250739"/>
                  </a:lnTo>
                  <a:lnTo>
                    <a:pt x="46000" y="208062"/>
                  </a:lnTo>
                  <a:lnTo>
                    <a:pt x="70344" y="168316"/>
                  </a:lnTo>
                  <a:lnTo>
                    <a:pt x="99089" y="131869"/>
                  </a:lnTo>
                  <a:lnTo>
                    <a:pt x="131869" y="99089"/>
                  </a:lnTo>
                  <a:lnTo>
                    <a:pt x="168316" y="70344"/>
                  </a:lnTo>
                  <a:lnTo>
                    <a:pt x="208062" y="46000"/>
                  </a:lnTo>
                  <a:lnTo>
                    <a:pt x="250739" y="26426"/>
                  </a:lnTo>
                  <a:lnTo>
                    <a:pt x="295980" y="11990"/>
                  </a:lnTo>
                  <a:lnTo>
                    <a:pt x="343418" y="3058"/>
                  </a:lnTo>
                  <a:lnTo>
                    <a:pt x="392684" y="0"/>
                  </a:lnTo>
                  <a:lnTo>
                    <a:pt x="2323084" y="0"/>
                  </a:lnTo>
                  <a:lnTo>
                    <a:pt x="2372349" y="3058"/>
                  </a:lnTo>
                  <a:lnTo>
                    <a:pt x="2419787" y="11990"/>
                  </a:lnTo>
                  <a:lnTo>
                    <a:pt x="2465028" y="26426"/>
                  </a:lnTo>
                  <a:lnTo>
                    <a:pt x="2507705" y="46000"/>
                  </a:lnTo>
                  <a:lnTo>
                    <a:pt x="2547451" y="70344"/>
                  </a:lnTo>
                  <a:lnTo>
                    <a:pt x="2583898" y="99089"/>
                  </a:lnTo>
                  <a:lnTo>
                    <a:pt x="2616678" y="131869"/>
                  </a:lnTo>
                  <a:lnTo>
                    <a:pt x="2645423" y="168316"/>
                  </a:lnTo>
                  <a:lnTo>
                    <a:pt x="2669767" y="208062"/>
                  </a:lnTo>
                  <a:lnTo>
                    <a:pt x="2689341" y="250739"/>
                  </a:lnTo>
                  <a:lnTo>
                    <a:pt x="2703777" y="295980"/>
                  </a:lnTo>
                  <a:lnTo>
                    <a:pt x="2712709" y="343418"/>
                  </a:lnTo>
                  <a:lnTo>
                    <a:pt x="2715767" y="392683"/>
                  </a:lnTo>
                  <a:lnTo>
                    <a:pt x="2715767" y="1963407"/>
                  </a:lnTo>
                  <a:lnTo>
                    <a:pt x="2712709" y="2012665"/>
                  </a:lnTo>
                  <a:lnTo>
                    <a:pt x="2703777" y="2060098"/>
                  </a:lnTo>
                  <a:lnTo>
                    <a:pt x="2689341" y="2105337"/>
                  </a:lnTo>
                  <a:lnTo>
                    <a:pt x="2669767" y="2148014"/>
                  </a:lnTo>
                  <a:lnTo>
                    <a:pt x="2645423" y="2187762"/>
                  </a:lnTo>
                  <a:lnTo>
                    <a:pt x="2616678" y="2224211"/>
                  </a:lnTo>
                  <a:lnTo>
                    <a:pt x="2583898" y="2256995"/>
                  </a:lnTo>
                  <a:lnTo>
                    <a:pt x="2547451" y="2285745"/>
                  </a:lnTo>
                  <a:lnTo>
                    <a:pt x="2507705" y="2310092"/>
                  </a:lnTo>
                  <a:lnTo>
                    <a:pt x="2465028" y="2329670"/>
                  </a:lnTo>
                  <a:lnTo>
                    <a:pt x="2419787" y="2344110"/>
                  </a:lnTo>
                  <a:lnTo>
                    <a:pt x="2372349" y="2353044"/>
                  </a:lnTo>
                  <a:lnTo>
                    <a:pt x="2323084" y="2356104"/>
                  </a:lnTo>
                  <a:lnTo>
                    <a:pt x="392684" y="2356104"/>
                  </a:lnTo>
                  <a:lnTo>
                    <a:pt x="343418" y="2353044"/>
                  </a:lnTo>
                  <a:lnTo>
                    <a:pt x="295980" y="2344110"/>
                  </a:lnTo>
                  <a:lnTo>
                    <a:pt x="250739" y="2329670"/>
                  </a:lnTo>
                  <a:lnTo>
                    <a:pt x="208062" y="2310092"/>
                  </a:lnTo>
                  <a:lnTo>
                    <a:pt x="168316" y="2285745"/>
                  </a:lnTo>
                  <a:lnTo>
                    <a:pt x="131869" y="2256995"/>
                  </a:lnTo>
                  <a:lnTo>
                    <a:pt x="99089" y="2224211"/>
                  </a:lnTo>
                  <a:lnTo>
                    <a:pt x="70344" y="2187762"/>
                  </a:lnTo>
                  <a:lnTo>
                    <a:pt x="46000" y="2148014"/>
                  </a:lnTo>
                  <a:lnTo>
                    <a:pt x="26426" y="2105337"/>
                  </a:lnTo>
                  <a:lnTo>
                    <a:pt x="11990" y="2060098"/>
                  </a:lnTo>
                  <a:lnTo>
                    <a:pt x="3058" y="2012665"/>
                  </a:lnTo>
                  <a:lnTo>
                    <a:pt x="0" y="1963407"/>
                  </a:lnTo>
                  <a:lnTo>
                    <a:pt x="0" y="392683"/>
                  </a:lnTo>
                  <a:close/>
                </a:path>
              </a:pathLst>
            </a:custGeom>
            <a:ln w="1524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263901" y="4716017"/>
            <a:ext cx="218567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Основных направлениях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бюджетной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налоговой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политики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Песчановского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сельского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поселения</a:t>
            </a:r>
            <a:endParaRPr sz="16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600" spc="-15" dirty="0">
                <a:latin typeface="Times New Roman"/>
                <a:cs typeface="Times New Roman"/>
              </a:rPr>
              <a:t>Бахчисарайского</a:t>
            </a:r>
            <a:r>
              <a:rPr sz="1600" spc="-5" dirty="0">
                <a:latin typeface="Times New Roman"/>
                <a:cs typeface="Times New Roman"/>
              </a:rPr>
              <a:t> района</a:t>
            </a:r>
            <a:endParaRPr sz="16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Республики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Крым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779264" y="4279391"/>
            <a:ext cx="2230120" cy="2443480"/>
            <a:chOff x="4779264" y="4279391"/>
            <a:chExt cx="2230120" cy="2443480"/>
          </a:xfrm>
        </p:grpSpPr>
        <p:sp>
          <p:nvSpPr>
            <p:cNvPr id="24" name="object 24"/>
            <p:cNvSpPr/>
            <p:nvPr/>
          </p:nvSpPr>
          <p:spPr>
            <a:xfrm>
              <a:off x="4786884" y="4287011"/>
              <a:ext cx="2214880" cy="2428240"/>
            </a:xfrm>
            <a:custGeom>
              <a:avLst/>
              <a:gdLst/>
              <a:ahLst/>
              <a:cxnLst/>
              <a:rect l="l" t="t" r="r" b="b"/>
              <a:pathLst>
                <a:path w="2214879" h="2428240">
                  <a:moveTo>
                    <a:pt x="1845310" y="0"/>
                  </a:moveTo>
                  <a:lnTo>
                    <a:pt x="369062" y="0"/>
                  </a:lnTo>
                  <a:lnTo>
                    <a:pt x="322766" y="2875"/>
                  </a:lnTo>
                  <a:lnTo>
                    <a:pt x="278186" y="11271"/>
                  </a:lnTo>
                  <a:lnTo>
                    <a:pt x="235669" y="24841"/>
                  </a:lnTo>
                  <a:lnTo>
                    <a:pt x="195560" y="43239"/>
                  </a:lnTo>
                  <a:lnTo>
                    <a:pt x="158205" y="66121"/>
                  </a:lnTo>
                  <a:lnTo>
                    <a:pt x="123950" y="93140"/>
                  </a:lnTo>
                  <a:lnTo>
                    <a:pt x="93140" y="123950"/>
                  </a:lnTo>
                  <a:lnTo>
                    <a:pt x="66121" y="158205"/>
                  </a:lnTo>
                  <a:lnTo>
                    <a:pt x="43239" y="195560"/>
                  </a:lnTo>
                  <a:lnTo>
                    <a:pt x="24841" y="235669"/>
                  </a:lnTo>
                  <a:lnTo>
                    <a:pt x="11271" y="278186"/>
                  </a:lnTo>
                  <a:lnTo>
                    <a:pt x="2875" y="322766"/>
                  </a:lnTo>
                  <a:lnTo>
                    <a:pt x="0" y="369062"/>
                  </a:lnTo>
                  <a:lnTo>
                    <a:pt x="0" y="2058657"/>
                  </a:lnTo>
                  <a:lnTo>
                    <a:pt x="2875" y="2104953"/>
                  </a:lnTo>
                  <a:lnTo>
                    <a:pt x="11271" y="2149533"/>
                  </a:lnTo>
                  <a:lnTo>
                    <a:pt x="24841" y="2192051"/>
                  </a:lnTo>
                  <a:lnTo>
                    <a:pt x="43239" y="2232161"/>
                  </a:lnTo>
                  <a:lnTo>
                    <a:pt x="66121" y="2269517"/>
                  </a:lnTo>
                  <a:lnTo>
                    <a:pt x="93140" y="2303774"/>
                  </a:lnTo>
                  <a:lnTo>
                    <a:pt x="123950" y="2334586"/>
                  </a:lnTo>
                  <a:lnTo>
                    <a:pt x="158205" y="2361606"/>
                  </a:lnTo>
                  <a:lnTo>
                    <a:pt x="195560" y="2384489"/>
                  </a:lnTo>
                  <a:lnTo>
                    <a:pt x="235669" y="2402889"/>
                  </a:lnTo>
                  <a:lnTo>
                    <a:pt x="278186" y="2416460"/>
                  </a:lnTo>
                  <a:lnTo>
                    <a:pt x="322766" y="2424856"/>
                  </a:lnTo>
                  <a:lnTo>
                    <a:pt x="369062" y="2427732"/>
                  </a:lnTo>
                  <a:lnTo>
                    <a:pt x="1845310" y="2427732"/>
                  </a:lnTo>
                  <a:lnTo>
                    <a:pt x="1891605" y="2424856"/>
                  </a:lnTo>
                  <a:lnTo>
                    <a:pt x="1936185" y="2416460"/>
                  </a:lnTo>
                  <a:lnTo>
                    <a:pt x="1978702" y="2402889"/>
                  </a:lnTo>
                  <a:lnTo>
                    <a:pt x="2018811" y="2384489"/>
                  </a:lnTo>
                  <a:lnTo>
                    <a:pt x="2056166" y="2361606"/>
                  </a:lnTo>
                  <a:lnTo>
                    <a:pt x="2090421" y="2334586"/>
                  </a:lnTo>
                  <a:lnTo>
                    <a:pt x="2121231" y="2303774"/>
                  </a:lnTo>
                  <a:lnTo>
                    <a:pt x="2148250" y="2269517"/>
                  </a:lnTo>
                  <a:lnTo>
                    <a:pt x="2171132" y="2232161"/>
                  </a:lnTo>
                  <a:lnTo>
                    <a:pt x="2189530" y="2192051"/>
                  </a:lnTo>
                  <a:lnTo>
                    <a:pt x="2203100" y="2149533"/>
                  </a:lnTo>
                  <a:lnTo>
                    <a:pt x="2211496" y="2104953"/>
                  </a:lnTo>
                  <a:lnTo>
                    <a:pt x="2214371" y="2058657"/>
                  </a:lnTo>
                  <a:lnTo>
                    <a:pt x="2214371" y="369062"/>
                  </a:lnTo>
                  <a:lnTo>
                    <a:pt x="2211496" y="322766"/>
                  </a:lnTo>
                  <a:lnTo>
                    <a:pt x="2203100" y="278186"/>
                  </a:lnTo>
                  <a:lnTo>
                    <a:pt x="2189530" y="235669"/>
                  </a:lnTo>
                  <a:lnTo>
                    <a:pt x="2171132" y="195560"/>
                  </a:lnTo>
                  <a:lnTo>
                    <a:pt x="2148250" y="158205"/>
                  </a:lnTo>
                  <a:lnTo>
                    <a:pt x="2121231" y="123950"/>
                  </a:lnTo>
                  <a:lnTo>
                    <a:pt x="2090421" y="93140"/>
                  </a:lnTo>
                  <a:lnTo>
                    <a:pt x="2056166" y="66121"/>
                  </a:lnTo>
                  <a:lnTo>
                    <a:pt x="2018811" y="43239"/>
                  </a:lnTo>
                  <a:lnTo>
                    <a:pt x="1978702" y="24841"/>
                  </a:lnTo>
                  <a:lnTo>
                    <a:pt x="1936185" y="11271"/>
                  </a:lnTo>
                  <a:lnTo>
                    <a:pt x="1891605" y="2875"/>
                  </a:lnTo>
                  <a:lnTo>
                    <a:pt x="1845310" y="0"/>
                  </a:lnTo>
                  <a:close/>
                </a:path>
              </a:pathLst>
            </a:custGeom>
            <a:solidFill>
              <a:srgbClr val="8F29E2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86884" y="4287011"/>
              <a:ext cx="2214880" cy="2428240"/>
            </a:xfrm>
            <a:custGeom>
              <a:avLst/>
              <a:gdLst/>
              <a:ahLst/>
              <a:cxnLst/>
              <a:rect l="l" t="t" r="r" b="b"/>
              <a:pathLst>
                <a:path w="2214879" h="2428240">
                  <a:moveTo>
                    <a:pt x="0" y="369062"/>
                  </a:moveTo>
                  <a:lnTo>
                    <a:pt x="2875" y="322766"/>
                  </a:lnTo>
                  <a:lnTo>
                    <a:pt x="11271" y="278186"/>
                  </a:lnTo>
                  <a:lnTo>
                    <a:pt x="24841" y="235669"/>
                  </a:lnTo>
                  <a:lnTo>
                    <a:pt x="43239" y="195560"/>
                  </a:lnTo>
                  <a:lnTo>
                    <a:pt x="66121" y="158205"/>
                  </a:lnTo>
                  <a:lnTo>
                    <a:pt x="93140" y="123950"/>
                  </a:lnTo>
                  <a:lnTo>
                    <a:pt x="123950" y="93140"/>
                  </a:lnTo>
                  <a:lnTo>
                    <a:pt x="158205" y="66121"/>
                  </a:lnTo>
                  <a:lnTo>
                    <a:pt x="195560" y="43239"/>
                  </a:lnTo>
                  <a:lnTo>
                    <a:pt x="235669" y="24841"/>
                  </a:lnTo>
                  <a:lnTo>
                    <a:pt x="278186" y="11271"/>
                  </a:lnTo>
                  <a:lnTo>
                    <a:pt x="322766" y="2875"/>
                  </a:lnTo>
                  <a:lnTo>
                    <a:pt x="369062" y="0"/>
                  </a:lnTo>
                  <a:lnTo>
                    <a:pt x="1845310" y="0"/>
                  </a:lnTo>
                  <a:lnTo>
                    <a:pt x="1891605" y="2875"/>
                  </a:lnTo>
                  <a:lnTo>
                    <a:pt x="1936185" y="11271"/>
                  </a:lnTo>
                  <a:lnTo>
                    <a:pt x="1978702" y="24841"/>
                  </a:lnTo>
                  <a:lnTo>
                    <a:pt x="2018811" y="43239"/>
                  </a:lnTo>
                  <a:lnTo>
                    <a:pt x="2056166" y="66121"/>
                  </a:lnTo>
                  <a:lnTo>
                    <a:pt x="2090421" y="93140"/>
                  </a:lnTo>
                  <a:lnTo>
                    <a:pt x="2121231" y="123950"/>
                  </a:lnTo>
                  <a:lnTo>
                    <a:pt x="2148250" y="158205"/>
                  </a:lnTo>
                  <a:lnTo>
                    <a:pt x="2171132" y="195560"/>
                  </a:lnTo>
                  <a:lnTo>
                    <a:pt x="2189530" y="235669"/>
                  </a:lnTo>
                  <a:lnTo>
                    <a:pt x="2203100" y="278186"/>
                  </a:lnTo>
                  <a:lnTo>
                    <a:pt x="2211496" y="322766"/>
                  </a:lnTo>
                  <a:lnTo>
                    <a:pt x="2214371" y="369062"/>
                  </a:lnTo>
                  <a:lnTo>
                    <a:pt x="2214371" y="2058657"/>
                  </a:lnTo>
                  <a:lnTo>
                    <a:pt x="2211496" y="2104953"/>
                  </a:lnTo>
                  <a:lnTo>
                    <a:pt x="2203100" y="2149533"/>
                  </a:lnTo>
                  <a:lnTo>
                    <a:pt x="2189530" y="2192051"/>
                  </a:lnTo>
                  <a:lnTo>
                    <a:pt x="2171132" y="2232161"/>
                  </a:lnTo>
                  <a:lnTo>
                    <a:pt x="2148250" y="2269517"/>
                  </a:lnTo>
                  <a:lnTo>
                    <a:pt x="2121231" y="2303774"/>
                  </a:lnTo>
                  <a:lnTo>
                    <a:pt x="2090421" y="2334586"/>
                  </a:lnTo>
                  <a:lnTo>
                    <a:pt x="2056166" y="2361606"/>
                  </a:lnTo>
                  <a:lnTo>
                    <a:pt x="2018811" y="2384489"/>
                  </a:lnTo>
                  <a:lnTo>
                    <a:pt x="1978702" y="2402889"/>
                  </a:lnTo>
                  <a:lnTo>
                    <a:pt x="1936185" y="2416460"/>
                  </a:lnTo>
                  <a:lnTo>
                    <a:pt x="1891605" y="2424856"/>
                  </a:lnTo>
                  <a:lnTo>
                    <a:pt x="1845310" y="2427732"/>
                  </a:lnTo>
                  <a:lnTo>
                    <a:pt x="369062" y="2427732"/>
                  </a:lnTo>
                  <a:lnTo>
                    <a:pt x="322766" y="2424856"/>
                  </a:lnTo>
                  <a:lnTo>
                    <a:pt x="278186" y="2416460"/>
                  </a:lnTo>
                  <a:lnTo>
                    <a:pt x="235669" y="2402889"/>
                  </a:lnTo>
                  <a:lnTo>
                    <a:pt x="195560" y="2384489"/>
                  </a:lnTo>
                  <a:lnTo>
                    <a:pt x="158205" y="2361606"/>
                  </a:lnTo>
                  <a:lnTo>
                    <a:pt x="123950" y="2334586"/>
                  </a:lnTo>
                  <a:lnTo>
                    <a:pt x="93140" y="2303774"/>
                  </a:lnTo>
                  <a:lnTo>
                    <a:pt x="66121" y="2269517"/>
                  </a:lnTo>
                  <a:lnTo>
                    <a:pt x="43239" y="2232161"/>
                  </a:lnTo>
                  <a:lnTo>
                    <a:pt x="24841" y="2192051"/>
                  </a:lnTo>
                  <a:lnTo>
                    <a:pt x="11271" y="2149533"/>
                  </a:lnTo>
                  <a:lnTo>
                    <a:pt x="2875" y="2104953"/>
                  </a:lnTo>
                  <a:lnTo>
                    <a:pt x="0" y="2058657"/>
                  </a:lnTo>
                  <a:lnTo>
                    <a:pt x="0" y="369062"/>
                  </a:lnTo>
                  <a:close/>
                </a:path>
              </a:pathLst>
            </a:custGeom>
            <a:ln w="1524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096383" y="4522977"/>
            <a:ext cx="159385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marR="359410" indent="6985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Прогнозе </a:t>
            </a:r>
            <a:r>
              <a:rPr sz="1400" dirty="0">
                <a:latin typeface="Times New Roman"/>
                <a:cs typeface="Times New Roman"/>
              </a:rPr>
              <a:t> 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ци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  <a:p>
            <a:pPr marL="192405" marR="182880"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э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он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ми</a:t>
            </a:r>
            <a:r>
              <a:rPr sz="1400" spc="-10" dirty="0">
                <a:latin typeface="Times New Roman"/>
                <a:cs typeface="Times New Roman"/>
              </a:rPr>
              <a:t>ч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8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  развития</a:t>
            </a:r>
            <a:endParaRPr sz="14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Песчановского</a:t>
            </a:r>
            <a:endParaRPr sz="14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400" spc="-15" dirty="0">
                <a:latin typeface="Times New Roman"/>
                <a:cs typeface="Times New Roman"/>
              </a:rPr>
              <a:t>сельского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поселения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Бахчисарайского</a:t>
            </a:r>
            <a:endParaRPr sz="1400">
              <a:latin typeface="Times New Roman"/>
              <a:cs typeface="Times New Roman"/>
            </a:endParaRPr>
          </a:p>
          <a:p>
            <a:pPr marL="43180" marR="36195" algn="ctr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района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Республики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Крым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993635" y="4279391"/>
            <a:ext cx="2158365" cy="2371725"/>
            <a:chOff x="6993635" y="4279391"/>
            <a:chExt cx="2158365" cy="2371725"/>
          </a:xfrm>
        </p:grpSpPr>
        <p:sp>
          <p:nvSpPr>
            <p:cNvPr id="28" name="object 28"/>
            <p:cNvSpPr/>
            <p:nvPr/>
          </p:nvSpPr>
          <p:spPr>
            <a:xfrm>
              <a:off x="7001255" y="4287011"/>
              <a:ext cx="2143125" cy="2356485"/>
            </a:xfrm>
            <a:custGeom>
              <a:avLst/>
              <a:gdLst/>
              <a:ahLst/>
              <a:cxnLst/>
              <a:rect l="l" t="t" r="r" b="b"/>
              <a:pathLst>
                <a:path w="2143125" h="2356484">
                  <a:moveTo>
                    <a:pt x="1785620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998967"/>
                  </a:lnTo>
                  <a:lnTo>
                    <a:pt x="3260" y="2047429"/>
                  </a:lnTo>
                  <a:lnTo>
                    <a:pt x="12757" y="2093909"/>
                  </a:lnTo>
                  <a:lnTo>
                    <a:pt x="28065" y="2137982"/>
                  </a:lnTo>
                  <a:lnTo>
                    <a:pt x="48758" y="2179222"/>
                  </a:lnTo>
                  <a:lnTo>
                    <a:pt x="74412" y="2217203"/>
                  </a:lnTo>
                  <a:lnTo>
                    <a:pt x="104600" y="2251502"/>
                  </a:lnTo>
                  <a:lnTo>
                    <a:pt x="138897" y="2281690"/>
                  </a:lnTo>
                  <a:lnTo>
                    <a:pt x="176878" y="2307344"/>
                  </a:lnTo>
                  <a:lnTo>
                    <a:pt x="218116" y="2328038"/>
                  </a:lnTo>
                  <a:lnTo>
                    <a:pt x="262187" y="2343346"/>
                  </a:lnTo>
                  <a:lnTo>
                    <a:pt x="308665" y="2352843"/>
                  </a:lnTo>
                  <a:lnTo>
                    <a:pt x="357124" y="2356104"/>
                  </a:lnTo>
                  <a:lnTo>
                    <a:pt x="1785620" y="2356104"/>
                  </a:lnTo>
                  <a:lnTo>
                    <a:pt x="1834078" y="2352843"/>
                  </a:lnTo>
                  <a:lnTo>
                    <a:pt x="1880556" y="2343346"/>
                  </a:lnTo>
                  <a:lnTo>
                    <a:pt x="1924627" y="2328038"/>
                  </a:lnTo>
                  <a:lnTo>
                    <a:pt x="1965865" y="2307344"/>
                  </a:lnTo>
                  <a:lnTo>
                    <a:pt x="2003846" y="2281690"/>
                  </a:lnTo>
                  <a:lnTo>
                    <a:pt x="2038143" y="2251502"/>
                  </a:lnTo>
                  <a:lnTo>
                    <a:pt x="2068331" y="2217203"/>
                  </a:lnTo>
                  <a:lnTo>
                    <a:pt x="2093985" y="2179222"/>
                  </a:lnTo>
                  <a:lnTo>
                    <a:pt x="2114678" y="2137982"/>
                  </a:lnTo>
                  <a:lnTo>
                    <a:pt x="2129986" y="2093909"/>
                  </a:lnTo>
                  <a:lnTo>
                    <a:pt x="2139483" y="2047429"/>
                  </a:lnTo>
                  <a:lnTo>
                    <a:pt x="2142744" y="1998967"/>
                  </a:lnTo>
                  <a:lnTo>
                    <a:pt x="2142744" y="357124"/>
                  </a:lnTo>
                  <a:lnTo>
                    <a:pt x="2139483" y="308665"/>
                  </a:lnTo>
                  <a:lnTo>
                    <a:pt x="2129986" y="262187"/>
                  </a:lnTo>
                  <a:lnTo>
                    <a:pt x="2114678" y="218116"/>
                  </a:lnTo>
                  <a:lnTo>
                    <a:pt x="2093985" y="176878"/>
                  </a:lnTo>
                  <a:lnTo>
                    <a:pt x="2068331" y="138897"/>
                  </a:lnTo>
                  <a:lnTo>
                    <a:pt x="2038143" y="104600"/>
                  </a:lnTo>
                  <a:lnTo>
                    <a:pt x="2003846" y="74412"/>
                  </a:lnTo>
                  <a:lnTo>
                    <a:pt x="1965865" y="48758"/>
                  </a:lnTo>
                  <a:lnTo>
                    <a:pt x="1924627" y="28065"/>
                  </a:lnTo>
                  <a:lnTo>
                    <a:pt x="1880556" y="12757"/>
                  </a:lnTo>
                  <a:lnTo>
                    <a:pt x="1834078" y="3260"/>
                  </a:lnTo>
                  <a:lnTo>
                    <a:pt x="1785620" y="0"/>
                  </a:lnTo>
                  <a:close/>
                </a:path>
              </a:pathLst>
            </a:custGeom>
            <a:solidFill>
              <a:srgbClr val="8F1EED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01255" y="4287011"/>
              <a:ext cx="2143125" cy="2356485"/>
            </a:xfrm>
            <a:custGeom>
              <a:avLst/>
              <a:gdLst/>
              <a:ahLst/>
              <a:cxnLst/>
              <a:rect l="l" t="t" r="r" b="b"/>
              <a:pathLst>
                <a:path w="2143125" h="2356484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85620" y="0"/>
                  </a:lnTo>
                  <a:lnTo>
                    <a:pt x="1834078" y="3260"/>
                  </a:lnTo>
                  <a:lnTo>
                    <a:pt x="1880556" y="12757"/>
                  </a:lnTo>
                  <a:lnTo>
                    <a:pt x="1924627" y="28065"/>
                  </a:lnTo>
                  <a:lnTo>
                    <a:pt x="1965865" y="48758"/>
                  </a:lnTo>
                  <a:lnTo>
                    <a:pt x="2003846" y="74412"/>
                  </a:lnTo>
                  <a:lnTo>
                    <a:pt x="2038143" y="104600"/>
                  </a:lnTo>
                  <a:lnTo>
                    <a:pt x="2068331" y="138897"/>
                  </a:lnTo>
                  <a:lnTo>
                    <a:pt x="2093985" y="176878"/>
                  </a:lnTo>
                  <a:lnTo>
                    <a:pt x="2114678" y="218116"/>
                  </a:lnTo>
                  <a:lnTo>
                    <a:pt x="2129986" y="262187"/>
                  </a:lnTo>
                  <a:lnTo>
                    <a:pt x="2139483" y="308665"/>
                  </a:lnTo>
                  <a:lnTo>
                    <a:pt x="2142744" y="357124"/>
                  </a:lnTo>
                  <a:lnTo>
                    <a:pt x="2142744" y="1998967"/>
                  </a:lnTo>
                  <a:lnTo>
                    <a:pt x="2139483" y="2047429"/>
                  </a:lnTo>
                  <a:lnTo>
                    <a:pt x="2129986" y="2093909"/>
                  </a:lnTo>
                  <a:lnTo>
                    <a:pt x="2114678" y="2137982"/>
                  </a:lnTo>
                  <a:lnTo>
                    <a:pt x="2093985" y="2179222"/>
                  </a:lnTo>
                  <a:lnTo>
                    <a:pt x="2068331" y="2217203"/>
                  </a:lnTo>
                  <a:lnTo>
                    <a:pt x="2038143" y="2251502"/>
                  </a:lnTo>
                  <a:lnTo>
                    <a:pt x="2003846" y="2281690"/>
                  </a:lnTo>
                  <a:lnTo>
                    <a:pt x="1965865" y="2307344"/>
                  </a:lnTo>
                  <a:lnTo>
                    <a:pt x="1924627" y="2328038"/>
                  </a:lnTo>
                  <a:lnTo>
                    <a:pt x="1880556" y="2343346"/>
                  </a:lnTo>
                  <a:lnTo>
                    <a:pt x="1834078" y="2352843"/>
                  </a:lnTo>
                  <a:lnTo>
                    <a:pt x="1785620" y="2356104"/>
                  </a:lnTo>
                  <a:lnTo>
                    <a:pt x="357124" y="2356104"/>
                  </a:lnTo>
                  <a:lnTo>
                    <a:pt x="308665" y="2352843"/>
                  </a:lnTo>
                  <a:lnTo>
                    <a:pt x="262187" y="2343346"/>
                  </a:lnTo>
                  <a:lnTo>
                    <a:pt x="218116" y="2328038"/>
                  </a:lnTo>
                  <a:lnTo>
                    <a:pt x="176878" y="2307344"/>
                  </a:lnTo>
                  <a:lnTo>
                    <a:pt x="138897" y="2281690"/>
                  </a:lnTo>
                  <a:lnTo>
                    <a:pt x="104600" y="2251502"/>
                  </a:lnTo>
                  <a:lnTo>
                    <a:pt x="74412" y="2217203"/>
                  </a:lnTo>
                  <a:lnTo>
                    <a:pt x="48758" y="2179222"/>
                  </a:lnTo>
                  <a:lnTo>
                    <a:pt x="28065" y="2137982"/>
                  </a:lnTo>
                  <a:lnTo>
                    <a:pt x="12757" y="2093909"/>
                  </a:lnTo>
                  <a:lnTo>
                    <a:pt x="3260" y="2047429"/>
                  </a:lnTo>
                  <a:lnTo>
                    <a:pt x="0" y="1998967"/>
                  </a:lnTo>
                  <a:lnTo>
                    <a:pt x="0" y="357124"/>
                  </a:lnTo>
                  <a:close/>
                </a:path>
              </a:pathLst>
            </a:custGeom>
            <a:ln w="1524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201661" y="4472178"/>
            <a:ext cx="1744345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780" marR="139065" algn="ctr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Times New Roman"/>
                <a:cs typeface="Times New Roman"/>
              </a:rPr>
              <a:t>М</a:t>
            </a:r>
            <a:r>
              <a:rPr sz="1600" spc="-15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ници</a:t>
            </a:r>
            <a:r>
              <a:rPr sz="1600" dirty="0">
                <a:latin typeface="Times New Roman"/>
                <a:cs typeface="Times New Roman"/>
              </a:rPr>
              <a:t>п</a:t>
            </a:r>
            <a:r>
              <a:rPr sz="1600" spc="15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ль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ых  программах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Песчановского 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сельского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поселения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spc="-15" dirty="0">
                <a:latin typeface="Times New Roman"/>
                <a:cs typeface="Times New Roman"/>
              </a:rPr>
              <a:t>Бахчисарайского</a:t>
            </a:r>
            <a:endParaRPr sz="16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района</a:t>
            </a:r>
            <a:r>
              <a:rPr sz="1600" spc="3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Республики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Крым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78763" y="3777996"/>
            <a:ext cx="372110" cy="516890"/>
            <a:chOff x="778763" y="3777996"/>
            <a:chExt cx="372110" cy="516890"/>
          </a:xfrm>
        </p:grpSpPr>
        <p:sp>
          <p:nvSpPr>
            <p:cNvPr id="32" name="object 32"/>
            <p:cNvSpPr/>
            <p:nvPr/>
          </p:nvSpPr>
          <p:spPr>
            <a:xfrm>
              <a:off x="786383" y="3785616"/>
              <a:ext cx="356870" cy="501650"/>
            </a:xfrm>
            <a:custGeom>
              <a:avLst/>
              <a:gdLst/>
              <a:ahLst/>
              <a:cxnLst/>
              <a:rect l="l" t="t" r="r" b="b"/>
              <a:pathLst>
                <a:path w="356869" h="501650">
                  <a:moveTo>
                    <a:pt x="267462" y="0"/>
                  </a:moveTo>
                  <a:lnTo>
                    <a:pt x="89153" y="0"/>
                  </a:lnTo>
                  <a:lnTo>
                    <a:pt x="89153" y="323087"/>
                  </a:lnTo>
                  <a:lnTo>
                    <a:pt x="0" y="323087"/>
                  </a:lnTo>
                  <a:lnTo>
                    <a:pt x="178307" y="501395"/>
                  </a:lnTo>
                  <a:lnTo>
                    <a:pt x="356616" y="323087"/>
                  </a:lnTo>
                  <a:lnTo>
                    <a:pt x="267462" y="323087"/>
                  </a:lnTo>
                  <a:lnTo>
                    <a:pt x="267462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86383" y="3785616"/>
              <a:ext cx="356870" cy="501650"/>
            </a:xfrm>
            <a:custGeom>
              <a:avLst/>
              <a:gdLst/>
              <a:ahLst/>
              <a:cxnLst/>
              <a:rect l="l" t="t" r="r" b="b"/>
              <a:pathLst>
                <a:path w="356869" h="501650">
                  <a:moveTo>
                    <a:pt x="0" y="323087"/>
                  </a:moveTo>
                  <a:lnTo>
                    <a:pt x="89153" y="323087"/>
                  </a:lnTo>
                  <a:lnTo>
                    <a:pt x="89153" y="0"/>
                  </a:lnTo>
                  <a:lnTo>
                    <a:pt x="267462" y="0"/>
                  </a:lnTo>
                  <a:lnTo>
                    <a:pt x="267462" y="323087"/>
                  </a:lnTo>
                  <a:lnTo>
                    <a:pt x="356616" y="323087"/>
                  </a:lnTo>
                  <a:lnTo>
                    <a:pt x="178307" y="501395"/>
                  </a:lnTo>
                  <a:lnTo>
                    <a:pt x="0" y="323087"/>
                  </a:lnTo>
                  <a:close/>
                </a:path>
              </a:pathLst>
            </a:custGeom>
            <a:ln w="1524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3064764" y="3777996"/>
            <a:ext cx="372110" cy="516890"/>
            <a:chOff x="3064764" y="3777996"/>
            <a:chExt cx="372110" cy="516890"/>
          </a:xfrm>
        </p:grpSpPr>
        <p:sp>
          <p:nvSpPr>
            <p:cNvPr id="35" name="object 35"/>
            <p:cNvSpPr/>
            <p:nvPr/>
          </p:nvSpPr>
          <p:spPr>
            <a:xfrm>
              <a:off x="3072384" y="3785616"/>
              <a:ext cx="356870" cy="501650"/>
            </a:xfrm>
            <a:custGeom>
              <a:avLst/>
              <a:gdLst/>
              <a:ahLst/>
              <a:cxnLst/>
              <a:rect l="l" t="t" r="r" b="b"/>
              <a:pathLst>
                <a:path w="356870" h="501650">
                  <a:moveTo>
                    <a:pt x="267462" y="0"/>
                  </a:moveTo>
                  <a:lnTo>
                    <a:pt x="89154" y="0"/>
                  </a:lnTo>
                  <a:lnTo>
                    <a:pt x="89154" y="323087"/>
                  </a:lnTo>
                  <a:lnTo>
                    <a:pt x="0" y="323087"/>
                  </a:lnTo>
                  <a:lnTo>
                    <a:pt x="178308" y="501395"/>
                  </a:lnTo>
                  <a:lnTo>
                    <a:pt x="356616" y="323087"/>
                  </a:lnTo>
                  <a:lnTo>
                    <a:pt x="267462" y="323087"/>
                  </a:lnTo>
                  <a:lnTo>
                    <a:pt x="267462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72384" y="3785616"/>
              <a:ext cx="356870" cy="501650"/>
            </a:xfrm>
            <a:custGeom>
              <a:avLst/>
              <a:gdLst/>
              <a:ahLst/>
              <a:cxnLst/>
              <a:rect l="l" t="t" r="r" b="b"/>
              <a:pathLst>
                <a:path w="356870" h="501650">
                  <a:moveTo>
                    <a:pt x="0" y="323087"/>
                  </a:moveTo>
                  <a:lnTo>
                    <a:pt x="89154" y="323087"/>
                  </a:lnTo>
                  <a:lnTo>
                    <a:pt x="89154" y="0"/>
                  </a:lnTo>
                  <a:lnTo>
                    <a:pt x="267462" y="0"/>
                  </a:lnTo>
                  <a:lnTo>
                    <a:pt x="267462" y="323087"/>
                  </a:lnTo>
                  <a:lnTo>
                    <a:pt x="356616" y="323087"/>
                  </a:lnTo>
                  <a:lnTo>
                    <a:pt x="178308" y="501395"/>
                  </a:lnTo>
                  <a:lnTo>
                    <a:pt x="0" y="323087"/>
                  </a:lnTo>
                  <a:close/>
                </a:path>
              </a:pathLst>
            </a:custGeom>
            <a:ln w="1524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5707379" y="3777996"/>
            <a:ext cx="2372995" cy="516890"/>
            <a:chOff x="5707379" y="3777996"/>
            <a:chExt cx="2372995" cy="516890"/>
          </a:xfrm>
        </p:grpSpPr>
        <p:sp>
          <p:nvSpPr>
            <p:cNvPr id="38" name="object 38"/>
            <p:cNvSpPr/>
            <p:nvPr/>
          </p:nvSpPr>
          <p:spPr>
            <a:xfrm>
              <a:off x="5714999" y="3785616"/>
              <a:ext cx="356870" cy="501650"/>
            </a:xfrm>
            <a:custGeom>
              <a:avLst/>
              <a:gdLst/>
              <a:ahLst/>
              <a:cxnLst/>
              <a:rect l="l" t="t" r="r" b="b"/>
              <a:pathLst>
                <a:path w="356870" h="501650">
                  <a:moveTo>
                    <a:pt x="267462" y="0"/>
                  </a:moveTo>
                  <a:lnTo>
                    <a:pt x="89153" y="0"/>
                  </a:lnTo>
                  <a:lnTo>
                    <a:pt x="89153" y="323087"/>
                  </a:lnTo>
                  <a:lnTo>
                    <a:pt x="0" y="323087"/>
                  </a:lnTo>
                  <a:lnTo>
                    <a:pt x="178308" y="501395"/>
                  </a:lnTo>
                  <a:lnTo>
                    <a:pt x="356615" y="323087"/>
                  </a:lnTo>
                  <a:lnTo>
                    <a:pt x="267462" y="323087"/>
                  </a:lnTo>
                  <a:lnTo>
                    <a:pt x="267462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14999" y="3785616"/>
              <a:ext cx="356870" cy="501650"/>
            </a:xfrm>
            <a:custGeom>
              <a:avLst/>
              <a:gdLst/>
              <a:ahLst/>
              <a:cxnLst/>
              <a:rect l="l" t="t" r="r" b="b"/>
              <a:pathLst>
                <a:path w="356870" h="501650">
                  <a:moveTo>
                    <a:pt x="0" y="323087"/>
                  </a:moveTo>
                  <a:lnTo>
                    <a:pt x="89153" y="323087"/>
                  </a:lnTo>
                  <a:lnTo>
                    <a:pt x="89153" y="0"/>
                  </a:lnTo>
                  <a:lnTo>
                    <a:pt x="267462" y="0"/>
                  </a:lnTo>
                  <a:lnTo>
                    <a:pt x="267462" y="323087"/>
                  </a:lnTo>
                  <a:lnTo>
                    <a:pt x="356615" y="323087"/>
                  </a:lnTo>
                  <a:lnTo>
                    <a:pt x="178308" y="501395"/>
                  </a:lnTo>
                  <a:lnTo>
                    <a:pt x="0" y="323087"/>
                  </a:lnTo>
                  <a:close/>
                </a:path>
              </a:pathLst>
            </a:custGeom>
            <a:ln w="1524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716011" y="3785616"/>
              <a:ext cx="356870" cy="501650"/>
            </a:xfrm>
            <a:custGeom>
              <a:avLst/>
              <a:gdLst/>
              <a:ahLst/>
              <a:cxnLst/>
              <a:rect l="l" t="t" r="r" b="b"/>
              <a:pathLst>
                <a:path w="356870" h="501650">
                  <a:moveTo>
                    <a:pt x="267462" y="0"/>
                  </a:moveTo>
                  <a:lnTo>
                    <a:pt x="89154" y="0"/>
                  </a:lnTo>
                  <a:lnTo>
                    <a:pt x="89154" y="323087"/>
                  </a:lnTo>
                  <a:lnTo>
                    <a:pt x="0" y="323087"/>
                  </a:lnTo>
                  <a:lnTo>
                    <a:pt x="178308" y="501395"/>
                  </a:lnTo>
                  <a:lnTo>
                    <a:pt x="356616" y="323087"/>
                  </a:lnTo>
                  <a:lnTo>
                    <a:pt x="267462" y="323087"/>
                  </a:lnTo>
                  <a:lnTo>
                    <a:pt x="267462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716011" y="3785616"/>
              <a:ext cx="356870" cy="501650"/>
            </a:xfrm>
            <a:custGeom>
              <a:avLst/>
              <a:gdLst/>
              <a:ahLst/>
              <a:cxnLst/>
              <a:rect l="l" t="t" r="r" b="b"/>
              <a:pathLst>
                <a:path w="356870" h="501650">
                  <a:moveTo>
                    <a:pt x="0" y="323087"/>
                  </a:moveTo>
                  <a:lnTo>
                    <a:pt x="89154" y="323087"/>
                  </a:lnTo>
                  <a:lnTo>
                    <a:pt x="89154" y="0"/>
                  </a:lnTo>
                  <a:lnTo>
                    <a:pt x="267462" y="0"/>
                  </a:lnTo>
                  <a:lnTo>
                    <a:pt x="267462" y="323087"/>
                  </a:lnTo>
                  <a:lnTo>
                    <a:pt x="356616" y="323087"/>
                  </a:lnTo>
                  <a:lnTo>
                    <a:pt x="178308" y="501395"/>
                  </a:lnTo>
                  <a:lnTo>
                    <a:pt x="0" y="323087"/>
                  </a:lnTo>
                  <a:close/>
                </a:path>
              </a:pathLst>
            </a:custGeom>
            <a:ln w="15240">
              <a:solidFill>
                <a:srgbClr val="117D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80415" y="826769"/>
            <a:ext cx="3302000" cy="2261870"/>
            <a:chOff x="280415" y="826769"/>
            <a:chExt cx="3302000" cy="2261870"/>
          </a:xfrm>
        </p:grpSpPr>
        <p:sp>
          <p:nvSpPr>
            <p:cNvPr id="4" name="object 4"/>
            <p:cNvSpPr/>
            <p:nvPr/>
          </p:nvSpPr>
          <p:spPr>
            <a:xfrm>
              <a:off x="572261" y="826769"/>
              <a:ext cx="0" cy="914400"/>
            </a:xfrm>
            <a:custGeom>
              <a:avLst/>
              <a:gdLst/>
              <a:ahLst/>
              <a:cxnLst/>
              <a:rect l="l" t="t" r="r" b="b"/>
              <a:pathLst>
                <a:path h="914400">
                  <a:moveTo>
                    <a:pt x="0" y="914400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1CAD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415" y="1429511"/>
              <a:ext cx="3301746" cy="165887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69314" y="110997"/>
            <a:ext cx="7202170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75"/>
              </a:lnSpc>
              <a:spcBef>
                <a:spcPts val="100"/>
              </a:spcBef>
            </a:pPr>
            <a:r>
              <a:rPr sz="3600" spc="85" dirty="0">
                <a:solidFill>
                  <a:srgbClr val="0C0C0C"/>
                </a:solidFill>
              </a:rPr>
              <a:t>ОСНОВНЫЕ</a:t>
            </a:r>
            <a:r>
              <a:rPr sz="3600" spc="165" dirty="0">
                <a:solidFill>
                  <a:srgbClr val="0C0C0C"/>
                </a:solidFill>
              </a:rPr>
              <a:t> </a:t>
            </a:r>
            <a:r>
              <a:rPr sz="3600" spc="50" dirty="0">
                <a:solidFill>
                  <a:srgbClr val="0C0C0C"/>
                </a:solidFill>
              </a:rPr>
              <a:t>ХАРАКТЕРИСТИКИ</a:t>
            </a:r>
            <a:endParaRPr sz="3600" dirty="0"/>
          </a:p>
          <a:p>
            <a:pPr marR="401955" algn="ctr">
              <a:lnSpc>
                <a:spcPts val="3875"/>
              </a:lnSpc>
            </a:pPr>
            <a:r>
              <a:rPr sz="3600" spc="10" dirty="0">
                <a:solidFill>
                  <a:srgbClr val="0C0C0C"/>
                </a:solidFill>
              </a:rPr>
              <a:t>БЮДЖЕТА</a:t>
            </a:r>
            <a:endParaRPr sz="3600" dirty="0"/>
          </a:p>
        </p:txBody>
      </p:sp>
      <p:sp>
        <p:nvSpPr>
          <p:cNvPr id="7" name="object 7"/>
          <p:cNvSpPr txBox="1"/>
          <p:nvPr/>
        </p:nvSpPr>
        <p:spPr>
          <a:xfrm>
            <a:off x="1278127" y="1997201"/>
            <a:ext cx="1310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 smtClean="0">
                <a:latin typeface="Times New Roman"/>
                <a:cs typeface="Times New Roman"/>
              </a:rPr>
              <a:t>202</a:t>
            </a:r>
            <a:r>
              <a:rPr lang="ru-RU" sz="2800" spc="-5" dirty="0" smtClean="0">
                <a:latin typeface="Times New Roman"/>
                <a:cs typeface="Times New Roman"/>
              </a:rPr>
              <a:t>4</a:t>
            </a:r>
            <a:r>
              <a:rPr sz="2800" spc="-75" dirty="0" smtClean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год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8615" y="5143500"/>
            <a:ext cx="3715512" cy="149961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928615" y="5143500"/>
            <a:ext cx="3716020" cy="1133644"/>
          </a:xfrm>
          <a:prstGeom prst="rect">
            <a:avLst/>
          </a:prstGeom>
          <a:ln w="9144">
            <a:solidFill>
              <a:srgbClr val="26CDD7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448945" indent="-107950">
              <a:lnSpc>
                <a:spcPct val="100000"/>
              </a:lnSpc>
              <a:buSzPct val="95833"/>
              <a:buChar char="•"/>
              <a:tabLst>
                <a:tab pos="449580" algn="l"/>
              </a:tabLst>
            </a:pPr>
            <a:r>
              <a:rPr sz="2400" spc="-45" dirty="0" err="1">
                <a:latin typeface="Times New Roman"/>
                <a:cs typeface="Times New Roman"/>
              </a:rPr>
              <a:t>Доходы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-</a:t>
            </a:r>
            <a:r>
              <a:rPr lang="ru-RU" sz="2400" dirty="0">
                <a:latin typeface="Times New Roman"/>
                <a:cs typeface="Times New Roman"/>
              </a:rPr>
              <a:t>54 356 805,00</a:t>
            </a:r>
            <a:endParaRPr sz="2400" dirty="0">
              <a:latin typeface="Times New Roman"/>
              <a:cs typeface="Times New Roman"/>
            </a:endParaRPr>
          </a:p>
          <a:p>
            <a:pPr marL="407670" indent="-107950">
              <a:lnSpc>
                <a:spcPct val="100000"/>
              </a:lnSpc>
              <a:buSzPct val="95833"/>
              <a:buChar char="•"/>
              <a:tabLst>
                <a:tab pos="408305" algn="l"/>
              </a:tabLst>
            </a:pPr>
            <a:r>
              <a:rPr sz="2400" spc="-30" dirty="0" err="1">
                <a:latin typeface="Times New Roman"/>
                <a:cs typeface="Times New Roman"/>
              </a:rPr>
              <a:t>Расходы</a:t>
            </a:r>
            <a:r>
              <a:rPr sz="2400" spc="-30" dirty="0">
                <a:latin typeface="Times New Roman"/>
                <a:cs typeface="Times New Roman"/>
              </a:rPr>
              <a:t>-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54 356 805,00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28615" y="3357371"/>
            <a:ext cx="3698747" cy="142951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928615" y="3357371"/>
            <a:ext cx="3698875" cy="1095813"/>
          </a:xfrm>
          <a:prstGeom prst="rect">
            <a:avLst/>
          </a:prstGeom>
          <a:ln w="9144">
            <a:solidFill>
              <a:srgbClr val="26CDD7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439420" indent="-107950">
              <a:lnSpc>
                <a:spcPct val="100000"/>
              </a:lnSpc>
              <a:buSzPct val="95833"/>
              <a:buChar char="•"/>
              <a:tabLst>
                <a:tab pos="440055" algn="l"/>
              </a:tabLst>
            </a:pPr>
            <a:r>
              <a:rPr sz="2400" spc="-45" dirty="0" err="1">
                <a:latin typeface="Times New Roman"/>
                <a:cs typeface="Times New Roman"/>
              </a:rPr>
              <a:t>Доходы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-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110 014 994,00</a:t>
            </a:r>
            <a:endParaRPr sz="2400" dirty="0">
              <a:latin typeface="Times New Roman"/>
              <a:cs typeface="Times New Roman"/>
            </a:endParaRPr>
          </a:p>
          <a:p>
            <a:pPr marL="398145" indent="-107950">
              <a:lnSpc>
                <a:spcPct val="100000"/>
              </a:lnSpc>
              <a:buSzPct val="95833"/>
              <a:buChar char="•"/>
              <a:tabLst>
                <a:tab pos="398780" algn="l"/>
              </a:tabLst>
            </a:pPr>
            <a:r>
              <a:rPr sz="2400" spc="-30" dirty="0" err="1">
                <a:latin typeface="Times New Roman"/>
                <a:cs typeface="Times New Roman"/>
              </a:rPr>
              <a:t>Расходы</a:t>
            </a:r>
            <a:r>
              <a:rPr sz="2400" spc="-30" dirty="0">
                <a:latin typeface="Times New Roman"/>
                <a:cs typeface="Times New Roman"/>
              </a:rPr>
              <a:t>-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110 014 994,00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28615" y="1571244"/>
            <a:ext cx="3715512" cy="150113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928615" y="1571244"/>
            <a:ext cx="3716020" cy="1133002"/>
          </a:xfrm>
          <a:prstGeom prst="rect">
            <a:avLst/>
          </a:prstGeom>
          <a:ln w="9144">
            <a:solidFill>
              <a:srgbClr val="26CDD7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448945" indent="-107950">
              <a:lnSpc>
                <a:spcPct val="100000"/>
              </a:lnSpc>
              <a:buSzPct val="95833"/>
              <a:buChar char="•"/>
              <a:tabLst>
                <a:tab pos="449580" algn="l"/>
              </a:tabLst>
            </a:pPr>
            <a:r>
              <a:rPr sz="2400" spc="-45" dirty="0" err="1">
                <a:latin typeface="Times New Roman"/>
                <a:cs typeface="Times New Roman"/>
              </a:rPr>
              <a:t>Доходы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– </a:t>
            </a:r>
            <a:r>
              <a:rPr lang="ru-RU" sz="2400" dirty="0">
                <a:latin typeface="Times New Roman"/>
                <a:cs typeface="Times New Roman"/>
              </a:rPr>
              <a:t>126 210 687,00</a:t>
            </a:r>
            <a:endParaRPr sz="2400" dirty="0">
              <a:latin typeface="Times New Roman"/>
              <a:cs typeface="Times New Roman"/>
            </a:endParaRPr>
          </a:p>
          <a:p>
            <a:pPr marL="407670" indent="-107950">
              <a:lnSpc>
                <a:spcPct val="100000"/>
              </a:lnSpc>
              <a:buSzPct val="95833"/>
              <a:buChar char="•"/>
              <a:tabLst>
                <a:tab pos="408305" algn="l"/>
              </a:tabLst>
            </a:pPr>
            <a:r>
              <a:rPr sz="2400" spc="-35" dirty="0" err="1">
                <a:latin typeface="Times New Roman"/>
                <a:cs typeface="Times New Roman"/>
              </a:rPr>
              <a:t>Расходы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-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126 210 687,00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5843" y="3302508"/>
            <a:ext cx="3301746" cy="165887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273555" y="3870452"/>
            <a:ext cx="1310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 smtClean="0">
                <a:latin typeface="Times New Roman"/>
                <a:cs typeface="Times New Roman"/>
              </a:rPr>
              <a:t>202</a:t>
            </a:r>
            <a:r>
              <a:rPr lang="ru-RU" sz="2800" spc="-5" dirty="0" smtClean="0">
                <a:latin typeface="Times New Roman"/>
                <a:cs typeface="Times New Roman"/>
              </a:rPr>
              <a:t>5</a:t>
            </a:r>
            <a:r>
              <a:rPr sz="2800" spc="-75" dirty="0" smtClean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год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5843" y="5088634"/>
            <a:ext cx="3301746" cy="165735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273555" y="5656884"/>
            <a:ext cx="1310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 smtClean="0">
                <a:latin typeface="Times New Roman"/>
                <a:cs typeface="Times New Roman"/>
              </a:rPr>
              <a:t>202</a:t>
            </a:r>
            <a:r>
              <a:rPr lang="ru-RU" sz="2800" spc="-5" dirty="0" smtClean="0">
                <a:latin typeface="Times New Roman"/>
                <a:cs typeface="Times New Roman"/>
              </a:rPr>
              <a:t>6</a:t>
            </a:r>
            <a:r>
              <a:rPr sz="2800" spc="-75" dirty="0" smtClean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год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9513" y="75438"/>
            <a:ext cx="8133487" cy="969496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846455" marR="5080" indent="-834390">
              <a:lnSpc>
                <a:spcPts val="2300"/>
              </a:lnSpc>
              <a:spcBef>
                <a:spcPts val="660"/>
              </a:spcBef>
            </a:pPr>
            <a:r>
              <a:rPr sz="2400" b="1" spc="40" dirty="0">
                <a:latin typeface="Times New Roman"/>
                <a:cs typeface="Times New Roman"/>
              </a:rPr>
              <a:t>СТРУКТУРА</a:t>
            </a:r>
            <a:r>
              <a:rPr sz="2400" b="1" spc="229" dirty="0">
                <a:latin typeface="Times New Roman"/>
                <a:cs typeface="Times New Roman"/>
              </a:rPr>
              <a:t> </a:t>
            </a:r>
            <a:r>
              <a:rPr sz="2400" b="1" spc="20" dirty="0">
                <a:latin typeface="Times New Roman"/>
                <a:cs typeface="Times New Roman"/>
              </a:rPr>
              <a:t>ДОХОДОВ</a:t>
            </a:r>
            <a:r>
              <a:rPr sz="2400" b="1" spc="190" dirty="0">
                <a:latin typeface="Times New Roman"/>
                <a:cs typeface="Times New Roman"/>
              </a:rPr>
              <a:t> </a:t>
            </a:r>
            <a:r>
              <a:rPr sz="2400" b="1" spc="35" dirty="0">
                <a:latin typeface="Times New Roman"/>
                <a:cs typeface="Times New Roman"/>
              </a:rPr>
              <a:t>БЮДЖЕТА</a:t>
            </a:r>
            <a:r>
              <a:rPr sz="2400" b="1" spc="220" dirty="0">
                <a:latin typeface="Times New Roman"/>
                <a:cs typeface="Times New Roman"/>
              </a:rPr>
              <a:t> </a:t>
            </a:r>
            <a:r>
              <a:rPr lang="ru-RU" sz="2400" b="1" spc="50" dirty="0" smtClean="0">
                <a:latin typeface="Times New Roman"/>
                <a:cs typeface="Times New Roman"/>
              </a:rPr>
              <a:t>на</a:t>
            </a:r>
            <a:r>
              <a:rPr sz="2400" b="1" spc="190" dirty="0" smtClean="0">
                <a:latin typeface="Times New Roman"/>
                <a:cs typeface="Times New Roman"/>
              </a:rPr>
              <a:t> </a:t>
            </a:r>
            <a:r>
              <a:rPr sz="2400" b="1" spc="70" dirty="0" smtClean="0">
                <a:latin typeface="Times New Roman"/>
                <a:cs typeface="Times New Roman"/>
              </a:rPr>
              <a:t>202</a:t>
            </a:r>
            <a:r>
              <a:rPr lang="ru-RU" sz="2400" b="1" spc="70" dirty="0" smtClean="0">
                <a:latin typeface="Times New Roman"/>
                <a:cs typeface="Times New Roman"/>
              </a:rPr>
              <a:t>4</a:t>
            </a:r>
            <a:r>
              <a:rPr sz="2400" b="1" spc="190" dirty="0" smtClean="0"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latin typeface="Times New Roman"/>
                <a:cs typeface="Times New Roman"/>
              </a:rPr>
              <a:t>год</a:t>
            </a:r>
            <a:r>
              <a:rPr sz="2400" b="1" spc="200" dirty="0" smtClean="0"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latin typeface="Times New Roman"/>
                <a:cs typeface="Times New Roman"/>
              </a:rPr>
              <a:t>и</a:t>
            </a:r>
            <a:r>
              <a:rPr sz="2400" b="1" dirty="0" smtClean="0">
                <a:latin typeface="Times New Roman"/>
                <a:cs typeface="Times New Roman"/>
              </a:rPr>
              <a:t> </a:t>
            </a:r>
            <a:r>
              <a:rPr sz="2400" b="1" spc="-585" dirty="0" smtClean="0">
                <a:latin typeface="Times New Roman"/>
                <a:cs typeface="Times New Roman"/>
              </a:rPr>
              <a:t> </a:t>
            </a:r>
            <a:r>
              <a:rPr lang="ru-RU" sz="2400" b="1" spc="-585" dirty="0" smtClean="0">
                <a:latin typeface="Times New Roman"/>
                <a:cs typeface="Times New Roman"/>
              </a:rPr>
              <a:t>на  </a:t>
            </a:r>
            <a:r>
              <a:rPr sz="2400" b="1" spc="75" dirty="0" smtClean="0">
                <a:latin typeface="Times New Roman"/>
                <a:cs typeface="Times New Roman"/>
              </a:rPr>
              <a:t>ПЛАНОВЫЙ</a:t>
            </a:r>
            <a:r>
              <a:rPr sz="2400" b="1" spc="210" dirty="0" smtClean="0">
                <a:latin typeface="Times New Roman"/>
                <a:cs typeface="Times New Roman"/>
              </a:rPr>
              <a:t> </a:t>
            </a:r>
            <a:r>
              <a:rPr sz="2400" b="1" spc="55" dirty="0">
                <a:latin typeface="Times New Roman"/>
                <a:cs typeface="Times New Roman"/>
              </a:rPr>
              <a:t>ПЕРИОД</a:t>
            </a:r>
            <a:r>
              <a:rPr sz="2400" b="1" spc="185" dirty="0">
                <a:latin typeface="Times New Roman"/>
                <a:cs typeface="Times New Roman"/>
              </a:rPr>
              <a:t> </a:t>
            </a:r>
            <a:r>
              <a:rPr sz="2400" b="1" spc="85" dirty="0" smtClean="0">
                <a:latin typeface="Times New Roman"/>
                <a:cs typeface="Times New Roman"/>
              </a:rPr>
              <a:t>202</a:t>
            </a:r>
            <a:r>
              <a:rPr lang="ru-RU" sz="2400" b="1" spc="85" dirty="0" smtClean="0">
                <a:latin typeface="Times New Roman"/>
                <a:cs typeface="Times New Roman"/>
              </a:rPr>
              <a:t>5</a:t>
            </a:r>
            <a:r>
              <a:rPr lang="ru-RU" sz="2400" b="1" spc="85" dirty="0" smtClean="0"/>
              <a:t> </a:t>
            </a:r>
            <a:r>
              <a:rPr lang="ru-RU" sz="2400" b="1" spc="85" dirty="0" smtClean="0"/>
              <a:t>и </a:t>
            </a:r>
            <a:r>
              <a:rPr sz="2400" b="1" spc="85" dirty="0" smtClean="0">
                <a:latin typeface="Times New Roman"/>
                <a:cs typeface="Times New Roman"/>
              </a:rPr>
              <a:t>202</a:t>
            </a:r>
            <a:r>
              <a:rPr lang="ru-RU" sz="2400" b="1" spc="85" dirty="0" smtClean="0">
                <a:latin typeface="Times New Roman"/>
                <a:cs typeface="Times New Roman"/>
              </a:rPr>
              <a:t>6</a:t>
            </a:r>
            <a:r>
              <a:rPr sz="2400" b="1" spc="215" dirty="0" smtClean="0">
                <a:latin typeface="Times New Roman"/>
                <a:cs typeface="Times New Roman"/>
              </a:rPr>
              <a:t> </a:t>
            </a:r>
            <a:r>
              <a:rPr sz="2400" b="1" spc="40" dirty="0" smtClean="0">
                <a:latin typeface="Times New Roman"/>
                <a:cs typeface="Times New Roman"/>
              </a:rPr>
              <a:t>ГОДОВ</a:t>
            </a:r>
            <a:r>
              <a:rPr lang="ru-RU" sz="2400" b="1" spc="40" dirty="0" smtClean="0">
                <a:latin typeface="Times New Roman"/>
                <a:cs typeface="Times New Roman"/>
              </a:rPr>
              <a:t/>
            </a:r>
            <a:br>
              <a:rPr lang="ru-RU" sz="2400" b="1" spc="40" dirty="0" smtClean="0">
                <a:latin typeface="Times New Roman"/>
                <a:cs typeface="Times New Roman"/>
              </a:rPr>
            </a:br>
            <a:endParaRPr sz="24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570516"/>
              </p:ext>
            </p:extLst>
          </p:nvPr>
        </p:nvGraphicFramePr>
        <p:xfrm>
          <a:off x="76199" y="1120373"/>
          <a:ext cx="9068434" cy="5281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7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8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8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671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1CADE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019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доходов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28575">
                      <a:solidFill>
                        <a:srgbClr val="1CADE3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Сумма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1CADE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28575">
                      <a:solidFill>
                        <a:srgbClr val="1CADE3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 smtClean="0"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6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1CADE3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1CADE3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406">
                <a:tc gridSpan="2"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220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НАЛОГОВЫЕ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НЕНАЛОГОВЫЕ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ДОХОДЫ,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том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числе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49 712 250,00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51 307 850,00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23 753 210,00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26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Налог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доходы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физических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лиц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4 597 780,00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4 947 210,00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5 298 460,00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431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spc="-5" dirty="0" smtClean="0">
                          <a:latin typeface="Times New Roman"/>
                          <a:cs typeface="Times New Roman"/>
                        </a:rPr>
                        <a:t>Налог на имущество физических лиц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4 773 910,00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3 353 380,00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3 688 720,00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344">
                <a:tc gridSpan="2">
                  <a:txBody>
                    <a:bodyPr/>
                    <a:lstStyle/>
                    <a:p>
                      <a:pPr marL="91440" marR="915669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5" dirty="0" smtClean="0">
                          <a:latin typeface="Times New Roman"/>
                          <a:cs typeface="Times New Roman"/>
                        </a:rPr>
                        <a:t>Земельный</a:t>
                      </a:r>
                      <a:r>
                        <a:rPr lang="ru-RU" sz="1800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налог</a:t>
                      </a: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1 725 380,00</a:t>
                      </a:r>
                      <a:endParaRPr lang="ru-RU" sz="1600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1 811 650,00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1 902 230,00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5257">
                <a:tc gridSpan="2">
                  <a:txBody>
                    <a:bodyPr/>
                    <a:lstStyle/>
                    <a:p>
                      <a:pPr marL="91440" marR="91566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600" spc="-35" dirty="0" smtClean="0">
                          <a:latin typeface="Times New Roman"/>
                          <a:cs typeface="Times New Roman"/>
                        </a:rPr>
                        <a:t>Доходы</a:t>
                      </a: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spc="-10" dirty="0" smtClean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spc="-10" dirty="0" smtClean="0">
                          <a:latin typeface="Times New Roman"/>
                          <a:cs typeface="Times New Roman"/>
                        </a:rPr>
                        <a:t>использования</a:t>
                      </a:r>
                      <a:r>
                        <a:rPr lang="ru-RU" sz="16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имущества, </a:t>
                      </a:r>
                      <a:r>
                        <a:rPr lang="ru-RU" sz="1600" spc="-434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spc="-15" dirty="0" smtClean="0">
                          <a:latin typeface="Times New Roman"/>
                          <a:cs typeface="Times New Roman"/>
                        </a:rPr>
                        <a:t>находящегося</a:t>
                      </a:r>
                      <a:r>
                        <a:rPr lang="ru-RU" sz="1600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lang="ru-RU" sz="1600" spc="-10" dirty="0" smtClean="0">
                          <a:latin typeface="Times New Roman"/>
                          <a:cs typeface="Times New Roman"/>
                        </a:rPr>
                        <a:t>государственной</a:t>
                      </a:r>
                      <a:endParaRPr lang="ru-RU" sz="1600" dirty="0" smtClean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муниципальной </a:t>
                      </a: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собственности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endParaRPr lang="ru-RU" sz="1600" dirty="0" smtClean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  <a:endParaRPr lang="ru-RU" sz="1600" dirty="0" smtClean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21 376 060,00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lang="ru-RU" sz="1600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lang="ru-RU" sz="1600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18 964 500,00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22 231 110,00</a:t>
                      </a:r>
                    </a:p>
                    <a:p>
                      <a:pPr marL="495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lang="ru-RU" sz="1600" dirty="0" smtClean="0">
                        <a:latin typeface="Times New Roman"/>
                        <a:cs typeface="Times New Roman"/>
                      </a:endParaRPr>
                    </a:p>
                    <a:p>
                      <a:pPr marL="495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lang="ru-RU" sz="1600" dirty="0" smtClean="0">
                        <a:latin typeface="Times New Roman"/>
                        <a:cs typeface="Times New Roman"/>
                      </a:endParaRPr>
                    </a:p>
                    <a:p>
                      <a:pPr marL="495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18 964 500,00</a:t>
                      </a:r>
                    </a:p>
                    <a:p>
                      <a:pPr marL="495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23 120 400,00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lang="ru-RU" sz="1600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lang="ru-RU" sz="1600" dirty="0" smtClean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18 964 500,00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4610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БЕЗВОЗМЕЗДНЫЕ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imes New Roman"/>
                          <a:cs typeface="Times New Roman"/>
                        </a:rPr>
                        <a:t>ПОСТУПЛЕНИЯ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spc="-5" dirty="0" smtClean="0">
                          <a:latin typeface="Times New Roman"/>
                          <a:cs typeface="Times New Roman"/>
                        </a:rPr>
                        <a:t>76 498 437,00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58 707 144,00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1 382 495,00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7394" y="129455"/>
            <a:ext cx="7029806" cy="974241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 indent="275590">
              <a:lnSpc>
                <a:spcPct val="79600"/>
              </a:lnSpc>
              <a:spcBef>
                <a:spcPts val="685"/>
              </a:spcBef>
            </a:pPr>
            <a:r>
              <a:rPr sz="2400" dirty="0">
                <a:solidFill>
                  <a:srgbClr val="0C0C0C"/>
                </a:solidFill>
              </a:rPr>
              <a:t>РАСХОДНАЯ</a:t>
            </a:r>
            <a:r>
              <a:rPr sz="2400" spc="5" dirty="0">
                <a:solidFill>
                  <a:srgbClr val="0C0C0C"/>
                </a:solidFill>
              </a:rPr>
              <a:t> </a:t>
            </a:r>
            <a:r>
              <a:rPr sz="2400" spc="45" dirty="0">
                <a:solidFill>
                  <a:srgbClr val="0C0C0C"/>
                </a:solidFill>
              </a:rPr>
              <a:t>ЧАСТЬ </a:t>
            </a:r>
            <a:r>
              <a:rPr sz="2400" spc="35" dirty="0">
                <a:solidFill>
                  <a:srgbClr val="0C0C0C"/>
                </a:solidFill>
              </a:rPr>
              <a:t>БЮДЖЕТА </a:t>
            </a:r>
            <a:r>
              <a:rPr sz="2400" dirty="0">
                <a:solidFill>
                  <a:srgbClr val="0C0C0C"/>
                </a:solidFill>
              </a:rPr>
              <a:t>В</a:t>
            </a:r>
            <a:r>
              <a:rPr sz="2400" spc="5" dirty="0">
                <a:solidFill>
                  <a:srgbClr val="0C0C0C"/>
                </a:solidFill>
              </a:rPr>
              <a:t> </a:t>
            </a:r>
            <a:r>
              <a:rPr sz="2400" spc="25" dirty="0">
                <a:solidFill>
                  <a:srgbClr val="0C0C0C"/>
                </a:solidFill>
              </a:rPr>
              <a:t>РАЗРЕЗЕ </a:t>
            </a:r>
            <a:r>
              <a:rPr sz="2400" spc="30" dirty="0">
                <a:solidFill>
                  <a:srgbClr val="0C0C0C"/>
                </a:solidFill>
              </a:rPr>
              <a:t> </a:t>
            </a:r>
            <a:r>
              <a:rPr sz="2400" spc="70" dirty="0">
                <a:solidFill>
                  <a:srgbClr val="0C0C0C"/>
                </a:solidFill>
              </a:rPr>
              <a:t>ФУНКЦИОНАЛЬНОЙ</a:t>
            </a:r>
            <a:r>
              <a:rPr sz="2400" spc="250" dirty="0">
                <a:solidFill>
                  <a:srgbClr val="0C0C0C"/>
                </a:solidFill>
              </a:rPr>
              <a:t> </a:t>
            </a:r>
            <a:r>
              <a:rPr sz="2400" spc="70" dirty="0">
                <a:solidFill>
                  <a:srgbClr val="0C0C0C"/>
                </a:solidFill>
              </a:rPr>
              <a:t>СТРУКТУРЫ</a:t>
            </a:r>
            <a:r>
              <a:rPr sz="2400" spc="240" dirty="0">
                <a:solidFill>
                  <a:srgbClr val="0C0C0C"/>
                </a:solidFill>
              </a:rPr>
              <a:t> </a:t>
            </a:r>
            <a:r>
              <a:rPr sz="2400" spc="-15" dirty="0" smtClean="0">
                <a:solidFill>
                  <a:srgbClr val="0C0C0C"/>
                </a:solidFill>
              </a:rPr>
              <a:t>РАСХОДОВ</a:t>
            </a:r>
            <a:r>
              <a:rPr lang="ru-RU" sz="2400" spc="-15" dirty="0" smtClean="0">
                <a:solidFill>
                  <a:srgbClr val="0C0C0C"/>
                </a:solidFill>
              </a:rPr>
              <a:t/>
            </a:r>
            <a:br>
              <a:rPr lang="ru-RU" sz="2400" spc="-15" dirty="0" smtClean="0">
                <a:solidFill>
                  <a:srgbClr val="0C0C0C"/>
                </a:solidFill>
              </a:rPr>
            </a:br>
            <a:endParaRPr sz="2400" dirty="0"/>
          </a:p>
        </p:txBody>
      </p:sp>
      <p:sp>
        <p:nvSpPr>
          <p:cNvPr id="49" name="object 49"/>
          <p:cNvSpPr txBox="1"/>
          <p:nvPr/>
        </p:nvSpPr>
        <p:spPr>
          <a:xfrm>
            <a:off x="6307963" y="6173520"/>
            <a:ext cx="2529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0400" algn="l"/>
                <a:tab pos="2172970" algn="l"/>
              </a:tabLst>
            </a:pPr>
            <a:r>
              <a:rPr sz="1800" dirty="0">
                <a:latin typeface="Times New Roman"/>
                <a:cs typeface="Times New Roman"/>
              </a:rPr>
              <a:t>		</a:t>
            </a: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86534"/>
              </p:ext>
            </p:extLst>
          </p:nvPr>
        </p:nvGraphicFramePr>
        <p:xfrm>
          <a:off x="228600" y="990600"/>
          <a:ext cx="8379967" cy="6190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6086">
                  <a:extLst>
                    <a:ext uri="{9D8B030D-6E8A-4147-A177-3AD203B41FA5}">
                      <a16:colId xmlns:a16="http://schemas.microsoft.com/office/drawing/2014/main" val="3058407476"/>
                    </a:ext>
                  </a:extLst>
                </a:gridCol>
                <a:gridCol w="1116330">
                  <a:extLst>
                    <a:ext uri="{9D8B030D-6E8A-4147-A177-3AD203B41FA5}">
                      <a16:colId xmlns:a16="http://schemas.microsoft.com/office/drawing/2014/main" val="4064338869"/>
                    </a:ext>
                  </a:extLst>
                </a:gridCol>
                <a:gridCol w="1174822">
                  <a:extLst>
                    <a:ext uri="{9D8B030D-6E8A-4147-A177-3AD203B41FA5}">
                      <a16:colId xmlns:a16="http://schemas.microsoft.com/office/drawing/2014/main" val="3127554117"/>
                    </a:ext>
                  </a:extLst>
                </a:gridCol>
                <a:gridCol w="1174822">
                  <a:extLst>
                    <a:ext uri="{9D8B030D-6E8A-4147-A177-3AD203B41FA5}">
                      <a16:colId xmlns:a16="http://schemas.microsoft.com/office/drawing/2014/main" val="240076018"/>
                    </a:ext>
                  </a:extLst>
                </a:gridCol>
                <a:gridCol w="1068539">
                  <a:extLst>
                    <a:ext uri="{9D8B030D-6E8A-4147-A177-3AD203B41FA5}">
                      <a16:colId xmlns:a16="http://schemas.microsoft.com/office/drawing/2014/main" val="3607421984"/>
                    </a:ext>
                  </a:extLst>
                </a:gridCol>
                <a:gridCol w="1068539">
                  <a:extLst>
                    <a:ext uri="{9D8B030D-6E8A-4147-A177-3AD203B41FA5}">
                      <a16:colId xmlns:a16="http://schemas.microsoft.com/office/drawing/2014/main" val="104157833"/>
                    </a:ext>
                  </a:extLst>
                </a:gridCol>
                <a:gridCol w="960829">
                  <a:extLst>
                    <a:ext uri="{9D8B030D-6E8A-4147-A177-3AD203B41FA5}">
                      <a16:colId xmlns:a16="http://schemas.microsoft.com/office/drawing/2014/main" val="1211137036"/>
                    </a:ext>
                  </a:extLst>
                </a:gridCol>
              </a:tblGrid>
              <a:tr h="1524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13626"/>
                  </a:ext>
                </a:extLst>
              </a:tr>
              <a:tr h="645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 (рублей)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к общему объему расходов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 (рублей)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к общему объему расходов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 (рублей)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к общему объему расходов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91485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1541414"/>
                  </a:ext>
                </a:extLst>
              </a:tr>
              <a:tr h="252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126 210 687,00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110 014 994,00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54 356 805,00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304663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867278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7 374 795,00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7 132 554,60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7 503 887,17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1397754"/>
                  </a:ext>
                </a:extLst>
              </a:tr>
              <a:tr h="234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139 845,00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153 657,00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167 703,00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5823031"/>
                  </a:ext>
                </a:extLst>
              </a:tr>
              <a:tr h="938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240 000,00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240 000,00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240 000,00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645512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13 770 844,00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17 328 524,00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2 050 420,00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439342"/>
                  </a:ext>
                </a:extLst>
              </a:tr>
              <a:tr h="276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281 122,00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1 500 000,00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1 500 000,00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2583702"/>
                  </a:ext>
                </a:extLst>
              </a:tr>
              <a:tr h="364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103 704 081,00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79 688 418,15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38 996 079,33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4928165"/>
                  </a:ext>
                </a:extLst>
              </a:tr>
              <a:tr h="296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300 000,00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650 000,00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650 000,00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1251461"/>
                  </a:ext>
                </a:extLst>
              </a:tr>
              <a:tr h="234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400 000,00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600 000,00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600 000,00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7786964"/>
                  </a:ext>
                </a:extLst>
              </a:tr>
              <a:tr h="5863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общего характера (Субсидии)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1 439 144,00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1930578"/>
                  </a:ext>
                </a:extLst>
              </a:tr>
              <a:tr h="351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1 282 696,25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2 648 715,50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28988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7394" y="363365"/>
            <a:ext cx="7029806" cy="506421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 indent="275590">
              <a:lnSpc>
                <a:spcPct val="79600"/>
              </a:lnSpc>
              <a:spcBef>
                <a:spcPts val="685"/>
              </a:spcBef>
            </a:pPr>
            <a:r>
              <a:rPr lang="ru-RU" sz="18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финансового обеспечения реализации </a:t>
            </a:r>
            <a:r>
              <a:rPr lang="ru-RU" sz="16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Песчановского сельского поселения в 2024-2026 </a:t>
            </a:r>
            <a:r>
              <a:rPr lang="ru-RU" sz="1600" dirty="0" smtClean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07963" y="6173520"/>
            <a:ext cx="2529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0400" algn="l"/>
                <a:tab pos="2172970" algn="l"/>
              </a:tabLst>
            </a:pPr>
            <a:r>
              <a:rPr sz="1800" dirty="0">
                <a:latin typeface="Times New Roman"/>
                <a:cs typeface="Times New Roman"/>
              </a:rPr>
              <a:t>		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80559"/>
              </p:ext>
            </p:extLst>
          </p:nvPr>
        </p:nvGraphicFramePr>
        <p:xfrm>
          <a:off x="372311" y="914400"/>
          <a:ext cx="8619288" cy="5623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2101">
                  <a:extLst>
                    <a:ext uri="{9D8B030D-6E8A-4147-A177-3AD203B41FA5}">
                      <a16:colId xmlns:a16="http://schemas.microsoft.com/office/drawing/2014/main" val="1733528043"/>
                    </a:ext>
                  </a:extLst>
                </a:gridCol>
                <a:gridCol w="1018890">
                  <a:extLst>
                    <a:ext uri="{9D8B030D-6E8A-4147-A177-3AD203B41FA5}">
                      <a16:colId xmlns:a16="http://schemas.microsoft.com/office/drawing/2014/main" val="1270319293"/>
                    </a:ext>
                  </a:extLst>
                </a:gridCol>
                <a:gridCol w="783762">
                  <a:extLst>
                    <a:ext uri="{9D8B030D-6E8A-4147-A177-3AD203B41FA5}">
                      <a16:colId xmlns:a16="http://schemas.microsoft.com/office/drawing/2014/main" val="715891175"/>
                    </a:ext>
                  </a:extLst>
                </a:gridCol>
                <a:gridCol w="1175642">
                  <a:extLst>
                    <a:ext uri="{9D8B030D-6E8A-4147-A177-3AD203B41FA5}">
                      <a16:colId xmlns:a16="http://schemas.microsoft.com/office/drawing/2014/main" val="17690634"/>
                    </a:ext>
                  </a:extLst>
                </a:gridCol>
                <a:gridCol w="940514">
                  <a:extLst>
                    <a:ext uri="{9D8B030D-6E8A-4147-A177-3AD203B41FA5}">
                      <a16:colId xmlns:a16="http://schemas.microsoft.com/office/drawing/2014/main" val="3683963037"/>
                    </a:ext>
                  </a:extLst>
                </a:gridCol>
                <a:gridCol w="1042976">
                  <a:extLst>
                    <a:ext uri="{9D8B030D-6E8A-4147-A177-3AD203B41FA5}">
                      <a16:colId xmlns:a16="http://schemas.microsoft.com/office/drawing/2014/main" val="3818445276"/>
                    </a:ext>
                  </a:extLst>
                </a:gridCol>
                <a:gridCol w="905403">
                  <a:extLst>
                    <a:ext uri="{9D8B030D-6E8A-4147-A177-3AD203B41FA5}">
                      <a16:colId xmlns:a16="http://schemas.microsoft.com/office/drawing/2014/main" val="2244316086"/>
                    </a:ext>
                  </a:extLst>
                </a:gridCol>
              </a:tblGrid>
              <a:tr h="1616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2024г.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2026г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894860"/>
                  </a:ext>
                </a:extLst>
              </a:tr>
              <a:tr h="182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extLst>
                  <a:ext uri="{0D108BD9-81ED-4DB2-BD59-A6C34878D82A}">
                    <a16:rowId xmlns:a16="http://schemas.microsoft.com/office/drawing/2014/main" val="2903562657"/>
                  </a:ext>
                </a:extLst>
              </a:tr>
              <a:tr h="417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124 947 324,00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106 140 478,75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50 541 368,50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extLst>
                  <a:ext uri="{0D108BD9-81ED-4DB2-BD59-A6C34878D82A}">
                    <a16:rowId xmlns:a16="http://schemas.microsoft.com/office/drawing/2014/main" val="1461399742"/>
                  </a:ext>
                </a:extLst>
              </a:tr>
              <a:tr h="668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"Повышение эффективности деятельности органов местного самоуправления Песчановского сельского поселения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2 982 315,99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2 982 315,99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2 982 315,99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extLst>
                  <a:ext uri="{0D108BD9-81ED-4DB2-BD59-A6C34878D82A}">
                    <a16:rowId xmlns:a16="http://schemas.microsoft.com/office/drawing/2014/main" val="1722754533"/>
                  </a:ext>
                </a:extLst>
              </a:tr>
              <a:tr h="334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"Организация деятельности МКУ "АХЦ "Песчаное"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3 908 961,01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3 991 220,61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4 362 553,18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extLst>
                  <a:ext uri="{0D108BD9-81ED-4DB2-BD59-A6C34878D82A}">
                    <a16:rowId xmlns:a16="http://schemas.microsoft.com/office/drawing/2014/main" val="2073683260"/>
                  </a:ext>
                </a:extLst>
              </a:tr>
              <a:tr h="501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 "Песчановского сельского поселения"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10 690 571,00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22 088 929,94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38 996 079,33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extLst>
                  <a:ext uri="{0D108BD9-81ED-4DB2-BD59-A6C34878D82A}">
                    <a16:rowId xmlns:a16="http://schemas.microsoft.com/office/drawing/2014/main" val="1589749035"/>
                  </a:ext>
                </a:extLst>
              </a:tr>
              <a:tr h="485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культуры на территории Песчановского сельского поселения"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300 000,00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650 000,00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650 000,00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extLst>
                  <a:ext uri="{0D108BD9-81ED-4DB2-BD59-A6C34878D82A}">
                    <a16:rowId xmlns:a16="http://schemas.microsoft.com/office/drawing/2014/main" val="2457552538"/>
                  </a:ext>
                </a:extLst>
              </a:tr>
              <a:tr h="668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"Обеспечение дорожной деятельности на территории Песчановского сельского поселения Бахчисарайского района Республики Крым"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13 770 844,00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17 328 524,00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2 050 420,00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extLst>
                  <a:ext uri="{0D108BD9-81ED-4DB2-BD59-A6C34878D82A}">
                    <a16:rowId xmlns:a16="http://schemas.microsoft.com/office/drawing/2014/main" val="906738471"/>
                  </a:ext>
                </a:extLst>
              </a:tr>
              <a:tr h="970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 имуществом и земельными ресурсами муниципального образования Песчановское сельское поселение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06045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Бахчисарайского района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Республики Крым"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281 122,00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1 500 000,00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1 500 000,00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extLst>
                  <a:ext uri="{0D108BD9-81ED-4DB2-BD59-A6C34878D82A}">
                    <a16:rowId xmlns:a16="http://schemas.microsoft.com/office/drawing/2014/main" val="1422503598"/>
                  </a:ext>
                </a:extLst>
              </a:tr>
              <a:tr h="668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городской среды Песчановского сельского поселения Бахчисарайского района Республики Крым».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93 013 510,00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53 452 677,68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extLst>
                  <a:ext uri="{0D108BD9-81ED-4DB2-BD59-A6C34878D82A}">
                    <a16:rowId xmlns:a16="http://schemas.microsoft.com/office/drawing/2014/main" val="3735351652"/>
                  </a:ext>
                </a:extLst>
              </a:tr>
              <a:tr h="501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"Реформирование жилищного хозяйства Песчановского сельского поселения"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4 146 810,53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74" marR="4074" marT="0" marB="0" anchor="ctr"/>
                </a:tc>
                <a:extLst>
                  <a:ext uri="{0D108BD9-81ED-4DB2-BD59-A6C34878D82A}">
                    <a16:rowId xmlns:a16="http://schemas.microsoft.com/office/drawing/2014/main" val="1813089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2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85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253060"/>
            <a:ext cx="115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C0C0C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1163" y="324273"/>
            <a:ext cx="882015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Структура </a:t>
            </a:r>
            <a:r>
              <a:rPr sz="2800" b="1" spc="-30" dirty="0">
                <a:solidFill>
                  <a:schemeClr val="bg1"/>
                </a:solidFill>
                <a:latin typeface="Times New Roman"/>
                <a:cs typeface="Times New Roman"/>
              </a:rPr>
              <a:t>расходов</a:t>
            </a:r>
            <a:r>
              <a:rPr sz="28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chemeClr val="bg1"/>
                </a:solidFill>
                <a:latin typeface="Times New Roman"/>
                <a:cs typeface="Times New Roman"/>
              </a:rPr>
              <a:t>бюджета</a:t>
            </a:r>
            <a:r>
              <a:rPr sz="28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по</a:t>
            </a:r>
            <a:r>
              <a:rPr sz="2800" b="1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 err="1">
                <a:solidFill>
                  <a:schemeClr val="bg1"/>
                </a:solidFill>
                <a:latin typeface="Times New Roman"/>
                <a:cs typeface="Times New Roman"/>
              </a:rPr>
              <a:t>главным</a:t>
            </a:r>
            <a:r>
              <a:rPr sz="2800" b="1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распорядителям</a:t>
            </a:r>
            <a:r>
              <a:rPr lang="ru-RU" sz="2800" b="1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бюджетных средств</a:t>
            </a:r>
            <a:endParaRPr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874549"/>
              </p:ext>
            </p:extLst>
          </p:nvPr>
        </p:nvGraphicFramePr>
        <p:xfrm>
          <a:off x="-6350" y="826769"/>
          <a:ext cx="9144000" cy="3895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2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7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1CADE3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1CADE3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407">
                <a:tc rowSpan="2" gridSpan="2">
                  <a:txBody>
                    <a:bodyPr/>
                    <a:lstStyle/>
                    <a:p>
                      <a:pPr marL="91440" marR="16903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Наименование </a:t>
                      </a:r>
                      <a:r>
                        <a:rPr sz="1800" b="1" spc="-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главного </a:t>
                      </a:r>
                      <a:r>
                        <a:rPr sz="1800" b="1" spc="-434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распорядителя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бюджетных</a:t>
                      </a:r>
                      <a:r>
                        <a:rPr sz="1800" b="1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средств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Объем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средств,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CAD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279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202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0">
                <a:tc gridSpan="2">
                  <a:txBody>
                    <a:bodyPr/>
                    <a:lstStyle/>
                    <a:p>
                      <a:pPr marL="91440" marR="1212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Администрация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Песчановского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сельского </a:t>
                      </a:r>
                      <a:r>
                        <a:rPr sz="1800" spc="-434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поселения</a:t>
                      </a:r>
                      <a:r>
                        <a:rPr sz="1800" spc="42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Бахчисарайского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района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Республики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Крым</a:t>
                      </a: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126 210 687,00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110 014 994,00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54 356 805,00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15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Итого</a:t>
                      </a:r>
                      <a:endParaRPr sz="18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126 210 687,00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110 014 994,00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54 356 805,00</a:t>
                      </a:r>
                      <a:endParaRPr sz="18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45719" cy="3233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661</TotalTime>
  <Words>829</Words>
  <Application>Microsoft Office PowerPoint</Application>
  <PresentationFormat>Экран (4:3)</PresentationFormat>
  <Paragraphs>325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MT</vt:lpstr>
      <vt:lpstr>Calibri</vt:lpstr>
      <vt:lpstr>Century Gothic</vt:lpstr>
      <vt:lpstr>Times New Roman</vt:lpstr>
      <vt:lpstr>Wingdings 3</vt:lpstr>
      <vt:lpstr>Легкий дым</vt:lpstr>
      <vt:lpstr>БЮДЖЕТ ДЛЯ ГРАЖДАН</vt:lpstr>
      <vt:lpstr>СТРУКТУРА БЮДЖЕТА</vt:lpstr>
      <vt:lpstr>БЮДЖЕТНЫЙ ПРОЦЕСС</vt:lpstr>
      <vt:lpstr>поселения Бахчисарайского района Республики Крым</vt:lpstr>
      <vt:lpstr>ОСНОВНЫЕ ХАРАКТЕРИСТИКИ БЮДЖЕТА</vt:lpstr>
      <vt:lpstr>СТРУКТУРА ДОХОДОВ БЮДЖЕТА на 2024 год и  на  ПЛАНОВЫЙ ПЕРИОД 2025 и 2026 ГОДОВ </vt:lpstr>
      <vt:lpstr>РАСХОДНАЯ ЧАСТЬ БЮДЖЕТА В РАЗРЕЗЕ  ФУНКЦИОНАЛЬНОЙ СТРУКТУРЫ РАСХОДОВ </vt:lpstr>
      <vt:lpstr>Параметры финансового обеспечения реализации муниципальных программ Песчановского сельского поселения в 2024-2026 годах</vt:lpstr>
      <vt:lpstr>Презентация PowerPoint</vt:lpstr>
      <vt:lpstr>Способы участия граждан в  общественном обсуждении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     МУНИЦИПАЛЬНОГО ОБРАЗОВАНИЯ   ПЕСЧАНОВСКОЕ СЕЛЬСКОЕ   ПОСЕЛЕНИЕ БАХЧИСАРАЙСКОГО   РАЙОНА РЕСПУБЛИКИ КРЫМ      на 2019 год и плановый период 2020-2021 годов</dc:title>
  <dc:creator>User</dc:creator>
  <cp:lastModifiedBy>pc3</cp:lastModifiedBy>
  <cp:revision>67</cp:revision>
  <dcterms:created xsi:type="dcterms:W3CDTF">2023-05-15T13:19:24Z</dcterms:created>
  <dcterms:modified xsi:type="dcterms:W3CDTF">2024-05-01T13:50:26Z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2022-05-19T00:00:00Z</vt:filetime>
  </property>
  <property fmtid="{D5CDD505-2E9C-101B-9397-08002B2CF9AE}" pid="3" name="Creator">
    <vt:lpwstr>ABBYY FineReader 14</vt:lpwstr>
  </property>
  <property fmtid="{D5CDD505-2E9C-101B-9397-08002B2CF9AE}" pid="4" name="LastSaved">
    <vt:filetime>2023-05-15T00:00:00Z</vt:filetime>
  </property>
</Properties>
</file>