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66FF"/>
    <a:srgbClr val="FFFF99"/>
    <a:srgbClr val="99FFCC"/>
    <a:srgbClr val="3333FF"/>
    <a:srgbClr val="6699FF"/>
    <a:srgbClr val="2BA9E1"/>
    <a:srgbClr val="A8F0BB"/>
    <a:srgbClr val="F8EEA2"/>
    <a:srgbClr val="23CB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93155" autoAdjust="0"/>
  </p:normalViewPr>
  <p:slideViewPr>
    <p:cSldViewPr>
      <p:cViewPr varScale="1">
        <p:scale>
          <a:sx n="107" d="100"/>
          <a:sy n="107" d="100"/>
        </p:scale>
        <p:origin x="94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E2BD8-D098-4748-8292-54CF0FFBC704}" type="datetimeFigureOut">
              <a:rPr lang="ru-RU" smtClean="0"/>
              <a:pPr/>
              <a:t>01.05.2024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DE4B6-0FAE-484E-82FE-EC191DED48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blipFill dpi="0" rotWithShape="1">
            <a:blip r:embed="rId2">
              <a:alphaModFix amt="89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ru-RU" sz="5300" dirty="0" smtClean="0"/>
              <a:t>      БЮДЖЕТ ДЛЯ ГРАЖДАН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4000" dirty="0" smtClean="0">
                <a:cs typeface="Raavi" pitchFamily="34" charset="0"/>
              </a:rPr>
              <a:t>МУНИЦИПАЛЬНОГО ОБРАЗОВАНИЯ </a:t>
            </a:r>
            <a:br>
              <a:rPr lang="ru-RU" sz="4000" dirty="0" smtClean="0">
                <a:cs typeface="Raavi" pitchFamily="34" charset="0"/>
              </a:rPr>
            </a:br>
            <a:r>
              <a:rPr lang="ru-RU" sz="4000" dirty="0" smtClean="0">
                <a:cs typeface="Raavi" pitchFamily="34" charset="0"/>
              </a:rPr>
              <a:t> ПЕСЧАНОВСКОЕ СЕЛЬСКОЕ </a:t>
            </a:r>
            <a:br>
              <a:rPr lang="ru-RU" sz="4000" dirty="0" smtClean="0">
                <a:cs typeface="Raavi" pitchFamily="34" charset="0"/>
              </a:rPr>
            </a:br>
            <a:r>
              <a:rPr lang="ru-RU" sz="4000" dirty="0" smtClean="0">
                <a:cs typeface="Raavi" pitchFamily="34" charset="0"/>
              </a:rPr>
              <a:t> ПОСЕЛЕНИЕ БАХЧИСАРАЙСКОГО </a:t>
            </a:r>
            <a:br>
              <a:rPr lang="ru-RU" sz="4000" dirty="0" smtClean="0">
                <a:cs typeface="Raavi" pitchFamily="34" charset="0"/>
              </a:rPr>
            </a:br>
            <a:r>
              <a:rPr lang="ru-RU" sz="4000" dirty="0" smtClean="0">
                <a:cs typeface="Raavi" pitchFamily="34" charset="0"/>
              </a:rPr>
              <a:t> РАЙОНА РЕСПУБЛИКИ КРЫМ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200" dirty="0" smtClean="0"/>
              <a:t>на </a:t>
            </a:r>
            <a:r>
              <a:rPr lang="ru-RU" sz="3200" dirty="0" smtClean="0"/>
              <a:t>2023 </a:t>
            </a:r>
            <a:r>
              <a:rPr lang="ru-RU" sz="3200" dirty="0" smtClean="0"/>
              <a:t>год и плановый период </a:t>
            </a:r>
            <a:r>
              <a:rPr lang="ru-RU" sz="3200" dirty="0" smtClean="0"/>
              <a:t>2024-2025 </a:t>
            </a:r>
            <a:r>
              <a:rPr lang="ru-RU" sz="3200" dirty="0" smtClean="0"/>
              <a:t>годов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864399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Способы участия граждан в общественном </a:t>
            </a:r>
          </a:p>
          <a:p>
            <a:pPr algn="ctr"/>
            <a:r>
              <a:rPr lang="ru-RU" sz="2800" dirty="0" smtClean="0"/>
              <a:t>обсуждении проекта </a:t>
            </a:r>
          </a:p>
          <a:p>
            <a:pPr algn="ctr"/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Проект бюджета Песчановского сельского поселения Бахчисарайского </a:t>
            </a:r>
            <a:r>
              <a:rPr lang="ru-RU" sz="2400" dirty="0" smtClean="0"/>
              <a:t>района </a:t>
            </a:r>
            <a:r>
              <a:rPr lang="ru-RU" sz="2400" dirty="0" smtClean="0"/>
              <a:t>Республики Крым на очередной финансовый год и плановый </a:t>
            </a:r>
            <a:r>
              <a:rPr lang="ru-RU" sz="2400" dirty="0" smtClean="0"/>
              <a:t>период. </a:t>
            </a:r>
            <a:endParaRPr lang="ru-RU" sz="2400" dirty="0" smtClean="0"/>
          </a:p>
          <a:p>
            <a:r>
              <a:rPr lang="ru-RU" sz="2400" dirty="0" smtClean="0"/>
              <a:t>•выносится на публичные слушания в сроки, определенные бюджетным </a:t>
            </a:r>
            <a:r>
              <a:rPr lang="ru-RU" sz="2400" dirty="0" smtClean="0"/>
              <a:t> законодательством </a:t>
            </a:r>
            <a:r>
              <a:rPr lang="ru-RU" sz="2400" dirty="0" smtClean="0"/>
              <a:t>Российской </a:t>
            </a:r>
            <a:r>
              <a:rPr lang="ru-RU" sz="2400" dirty="0" smtClean="0"/>
              <a:t>Федерации.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"/>
            <a:ext cx="90011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</a:p>
          <a:p>
            <a:pPr algn="ctr"/>
            <a:r>
              <a:rPr lang="ru-RU" sz="2400" dirty="0" smtClean="0"/>
              <a:t>«Бюджет для граждан» подготовлен  Администрацией </a:t>
            </a:r>
          </a:p>
          <a:p>
            <a:pPr algn="ctr"/>
            <a:r>
              <a:rPr lang="ru-RU" sz="2400" dirty="0" smtClean="0"/>
              <a:t>Песчановского сельского поселения Бахчисарайского </a:t>
            </a:r>
          </a:p>
          <a:p>
            <a:pPr algn="ctr"/>
            <a:r>
              <a:rPr lang="ru-RU" sz="2400" dirty="0" smtClean="0"/>
              <a:t>района Республики Крым  </a:t>
            </a:r>
          </a:p>
          <a:p>
            <a:pPr algn="ctr"/>
            <a:r>
              <a:rPr lang="ru-RU" sz="2400" dirty="0" smtClean="0"/>
              <a:t>Информацию о бюджете можно получить на </a:t>
            </a:r>
          </a:p>
          <a:p>
            <a:pPr algn="ctr"/>
            <a:r>
              <a:rPr lang="ru-RU" sz="2400" dirty="0" smtClean="0"/>
              <a:t>официальном сайте Песчановского сельского поселения </a:t>
            </a:r>
          </a:p>
          <a:p>
            <a:pPr algn="ctr"/>
            <a:r>
              <a:rPr lang="ru-RU" sz="2400" dirty="0" smtClean="0"/>
              <a:t>Бахчисарайского района Республики Крым  по адресу :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85918" y="3357562"/>
            <a:ext cx="5572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http://peschanovskoe-adm.ru/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5035426"/>
            <a:ext cx="78581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Спасибо за внимание !!!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БЮДЖЕТА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1500174"/>
            <a:ext cx="3143272" cy="1571636"/>
          </a:xfrm>
          <a:prstGeom prst="roundRect">
            <a:avLst/>
          </a:prstGeom>
          <a:solidFill>
            <a:srgbClr val="EEFAB4"/>
          </a:solidFill>
          <a:ln>
            <a:solidFill>
              <a:srgbClr val="05B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14942" y="1571612"/>
            <a:ext cx="3143272" cy="1571636"/>
          </a:xfrm>
          <a:prstGeom prst="roundRect">
            <a:avLst/>
          </a:prstGeom>
          <a:solidFill>
            <a:srgbClr val="EEFAB4"/>
          </a:solidFill>
          <a:ln>
            <a:solidFill>
              <a:srgbClr val="05B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3786190"/>
            <a:ext cx="3929090" cy="2714644"/>
          </a:xfrm>
          <a:prstGeom prst="roundRect">
            <a:avLst/>
          </a:prstGeom>
          <a:solidFill>
            <a:srgbClr val="EEFAB4"/>
          </a:solidFill>
          <a:ln>
            <a:solidFill>
              <a:srgbClr val="05B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Поступающие в бюджет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денежные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средства. Доходы бюджета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делятся на две части :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 и неналоговые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29190" y="3857628"/>
            <a:ext cx="3786214" cy="2643206"/>
          </a:xfrm>
          <a:prstGeom prst="roundRect">
            <a:avLst/>
          </a:prstGeom>
          <a:solidFill>
            <a:srgbClr val="EEFAB4"/>
          </a:solidFill>
          <a:ln>
            <a:solidFill>
              <a:srgbClr val="05B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денежные средства,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направленные на финансовое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задач и функций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r>
              <a:rPr lang="ru-RU" dirty="0" smtClean="0"/>
              <a:t>БЮДЖЕТНЫЙ ПРОЦЕСС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928670"/>
            <a:ext cx="9144000" cy="59293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Представляет собой деятельность органов местного самоуправления по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составлению и рассмотрению проекта бюджета, утверждению и исполнению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бюджета, внешней проверке, рассмотрению и составлению отчета об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исполнении бюджета и его утверждению </a:t>
            </a: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500306"/>
            <a:ext cx="8858312" cy="7143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ЭТАПЫ БЮДЖЕТНОГО ПРОЦЕССА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0" y="3643314"/>
            <a:ext cx="1571604" cy="17859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1. </a:t>
            </a:r>
          </a:p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</a:p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проекта </a:t>
            </a:r>
          </a:p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бюджета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285852" y="4071942"/>
            <a:ext cx="1928826" cy="17859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2. </a:t>
            </a:r>
          </a:p>
          <a:p>
            <a:pPr algn="ctr"/>
            <a:r>
              <a:rPr lang="ru-RU" sz="1500" dirty="0" smtClean="0"/>
              <a:t>Рассмотрение </a:t>
            </a:r>
          </a:p>
          <a:p>
            <a:pPr algn="ctr"/>
            <a:r>
              <a:rPr lang="ru-RU" sz="1500" dirty="0" smtClean="0"/>
              <a:t>проекта </a:t>
            </a:r>
          </a:p>
          <a:p>
            <a:pPr algn="ctr"/>
            <a:r>
              <a:rPr lang="ru-RU" sz="1500" dirty="0" smtClean="0"/>
              <a:t>бюджета</a:t>
            </a:r>
            <a:endParaRPr lang="ru-RU" sz="1500" dirty="0"/>
          </a:p>
        </p:txBody>
      </p:sp>
      <p:sp>
        <p:nvSpPr>
          <p:cNvPr id="12" name="Овал 11"/>
          <p:cNvSpPr/>
          <p:nvPr/>
        </p:nvSpPr>
        <p:spPr>
          <a:xfrm>
            <a:off x="7215174" y="3714752"/>
            <a:ext cx="1928826" cy="19288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6. Рассмотрение </a:t>
            </a:r>
          </a:p>
          <a:p>
            <a:pPr algn="ctr"/>
            <a:r>
              <a:rPr lang="ru-RU" sz="1400" dirty="0" smtClean="0"/>
              <a:t>и утверждение </a:t>
            </a:r>
          </a:p>
          <a:p>
            <a:pPr algn="ctr"/>
            <a:r>
              <a:rPr lang="ru-RU" sz="1400" dirty="0" smtClean="0"/>
              <a:t>отчета об </a:t>
            </a:r>
          </a:p>
          <a:p>
            <a:pPr algn="ctr"/>
            <a:r>
              <a:rPr lang="ru-RU" sz="1400" dirty="0" smtClean="0"/>
              <a:t>исполнении </a:t>
            </a:r>
          </a:p>
          <a:p>
            <a:pPr algn="ctr"/>
            <a:r>
              <a:rPr lang="ru-RU" dirty="0" smtClean="0"/>
              <a:t>бюджета 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2928926" y="3714752"/>
            <a:ext cx="1714512" cy="192882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3. Публичные </a:t>
            </a:r>
          </a:p>
          <a:p>
            <a:pPr algn="ctr"/>
            <a:r>
              <a:rPr lang="ru-RU" sz="1600" dirty="0" smtClean="0"/>
              <a:t>слушания </a:t>
            </a:r>
            <a:endParaRPr lang="ru-RU" sz="1600" dirty="0"/>
          </a:p>
        </p:txBody>
      </p:sp>
      <p:sp>
        <p:nvSpPr>
          <p:cNvPr id="14" name="Овал 13"/>
          <p:cNvSpPr/>
          <p:nvPr/>
        </p:nvSpPr>
        <p:spPr>
          <a:xfrm>
            <a:off x="4286248" y="4000504"/>
            <a:ext cx="1785950" cy="164307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4. </a:t>
            </a:r>
          </a:p>
          <a:p>
            <a:pPr algn="ctr"/>
            <a:r>
              <a:rPr lang="ru-RU" sz="1400" dirty="0" smtClean="0"/>
              <a:t>Утверждение </a:t>
            </a:r>
          </a:p>
          <a:p>
            <a:pPr algn="ctr"/>
            <a:r>
              <a:rPr lang="ru-RU" sz="1400" dirty="0" smtClean="0"/>
              <a:t>проекта </a:t>
            </a:r>
          </a:p>
          <a:p>
            <a:pPr algn="ctr"/>
            <a:r>
              <a:rPr lang="ru-RU" sz="1400" dirty="0" smtClean="0"/>
              <a:t>бюджета </a:t>
            </a:r>
            <a:endParaRPr lang="ru-RU" sz="1400" dirty="0"/>
          </a:p>
        </p:txBody>
      </p:sp>
      <p:sp>
        <p:nvSpPr>
          <p:cNvPr id="15" name="Овал 14"/>
          <p:cNvSpPr/>
          <p:nvPr/>
        </p:nvSpPr>
        <p:spPr>
          <a:xfrm>
            <a:off x="5715008" y="3857628"/>
            <a:ext cx="1785950" cy="18573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5. Исполнение </a:t>
            </a:r>
          </a:p>
          <a:p>
            <a:pPr algn="ctr"/>
            <a:r>
              <a:rPr lang="ru-RU" sz="1600" dirty="0" smtClean="0"/>
              <a:t>бюджета </a:t>
            </a:r>
            <a:endParaRPr lang="ru-RU" sz="16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42910" y="3357562"/>
            <a:ext cx="77867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00828" y="349964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1" idx="0"/>
          </p:cNvCxnSpPr>
          <p:nvPr/>
        </p:nvCxnSpPr>
        <p:spPr>
          <a:xfrm rot="16200000" flipH="1">
            <a:off x="1876009" y="3697686"/>
            <a:ext cx="714380" cy="34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3107521" y="3607596"/>
            <a:ext cx="50006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4" idx="0"/>
          </p:cNvCxnSpPr>
          <p:nvPr/>
        </p:nvCxnSpPr>
        <p:spPr>
          <a:xfrm rot="16200000" flipH="1">
            <a:off x="4875611" y="3696892"/>
            <a:ext cx="571504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6261110" y="3597279"/>
            <a:ext cx="490544" cy="11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6200000" flipH="1">
            <a:off x="8285982" y="3501233"/>
            <a:ext cx="347668" cy="60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500166" y="6143644"/>
            <a:ext cx="2357454" cy="3571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Бюджетный период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357950" y="6000768"/>
            <a:ext cx="2357454" cy="3571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Бюджетный год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215074" y="5857892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6072992" y="571422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 flipH="1" flipV="1">
            <a:off x="8573322" y="571422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357158" y="6572272"/>
            <a:ext cx="850112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5400000" flipH="1" flipV="1">
            <a:off x="0" y="6858000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8716198" y="642860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57158" y="214290"/>
            <a:ext cx="8572560" cy="100013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чем основывается проект бюджета  Песчановского сельского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Бахчисарайского района Республики Крым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142876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 бюджета Песчановского сельского поселения Бахчисарайского района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Республики Крым составляется  и утверждается на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5786" y="2928934"/>
            <a:ext cx="7858180" cy="78581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Составление проекта местного бюджета основывается на: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4286256"/>
            <a:ext cx="1928826" cy="2286016"/>
          </a:xfrm>
          <a:prstGeom prst="roundRect">
            <a:avLst/>
          </a:prstGeom>
          <a:solidFill>
            <a:srgbClr val="8229E3">
              <a:alpha val="2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Послании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32" y="4286256"/>
            <a:ext cx="2714644" cy="2357454"/>
          </a:xfrm>
          <a:prstGeom prst="roundRect">
            <a:avLst/>
          </a:prstGeom>
          <a:solidFill>
            <a:srgbClr val="9231DB">
              <a:alpha val="3294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 направлениях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бюджетной и налоговой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политики Песчановского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Бахчисарайского района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Республики Крым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86314" y="4286256"/>
            <a:ext cx="2214578" cy="2428892"/>
          </a:xfrm>
          <a:prstGeom prst="roundRect">
            <a:avLst/>
          </a:prstGeom>
          <a:solidFill>
            <a:srgbClr val="8F29E3">
              <a:alpha val="3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экономического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Песчановского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Бахчисарайского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 Республики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Крым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000892" y="4286256"/>
            <a:ext cx="2143108" cy="2357454"/>
          </a:xfrm>
          <a:prstGeom prst="roundRect">
            <a:avLst/>
          </a:prstGeom>
          <a:solidFill>
            <a:srgbClr val="901EEE">
              <a:alpha val="3294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Песчановского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Бахчисарайского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 Республики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785786" y="3786190"/>
            <a:ext cx="357190" cy="500066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071802" y="3786190"/>
            <a:ext cx="357190" cy="500066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715008" y="3786190"/>
            <a:ext cx="357190" cy="500066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7715272" y="3786190"/>
            <a:ext cx="357190" cy="500066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84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4000" dirty="0" smtClean="0"/>
              <a:t>ОСНОВНЫЕ ХАРАКТЕРИСТИКИ БЮДЖЕТА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                                                                                       </a:t>
            </a:r>
            <a:br>
              <a:rPr lang="ru-RU" sz="2200" dirty="0" smtClean="0"/>
            </a:br>
            <a:r>
              <a:rPr lang="ru-RU" sz="2200" dirty="0" smtClean="0"/>
              <a:t>                                                                                             тыс.руб.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571612"/>
            <a:ext cx="3143272" cy="150019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2023 </a:t>
            </a:r>
            <a:r>
              <a:rPr lang="ru-RU" sz="2800" dirty="0" smtClean="0">
                <a:solidFill>
                  <a:schemeClr val="tx1"/>
                </a:solidFill>
              </a:rPr>
              <a:t>год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5163861"/>
            <a:ext cx="3714776" cy="15001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•Доходы </a:t>
            </a:r>
            <a:r>
              <a:rPr lang="ru-RU" sz="2400" dirty="0" smtClean="0">
                <a:solidFill>
                  <a:schemeClr val="tx1"/>
                </a:solidFill>
              </a:rPr>
              <a:t>-36 145 659,00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•</a:t>
            </a:r>
            <a:r>
              <a:rPr lang="ru-RU" sz="2400" dirty="0" smtClean="0">
                <a:solidFill>
                  <a:schemeClr val="tx1"/>
                </a:solidFill>
              </a:rPr>
              <a:t>Расходы-36 145 659,00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9190" y="3357562"/>
            <a:ext cx="3714776" cy="1428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•Доходы </a:t>
            </a:r>
            <a:r>
              <a:rPr lang="ru-RU" sz="2400" dirty="0" smtClean="0">
                <a:solidFill>
                  <a:schemeClr val="tx1"/>
                </a:solidFill>
              </a:rPr>
              <a:t>-34 541 054,00 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•Расходы- </a:t>
            </a:r>
            <a:r>
              <a:rPr lang="ru-RU" sz="2400" dirty="0" smtClean="0">
                <a:solidFill>
                  <a:schemeClr val="tx1"/>
                </a:solidFill>
              </a:rPr>
              <a:t>34 541 054,00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1571612"/>
            <a:ext cx="3714776" cy="15001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•Доходы </a:t>
            </a:r>
            <a:r>
              <a:rPr lang="ru-RU" sz="2400" dirty="0" smtClean="0">
                <a:solidFill>
                  <a:schemeClr val="tx1"/>
                </a:solidFill>
              </a:rPr>
              <a:t>-34 035 169,00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•Расходы </a:t>
            </a:r>
            <a:r>
              <a:rPr lang="ru-RU" sz="2400" dirty="0" smtClean="0">
                <a:solidFill>
                  <a:schemeClr val="tx1"/>
                </a:solidFill>
              </a:rPr>
              <a:t>-34 035 169,00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3357562"/>
            <a:ext cx="3143272" cy="15001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2024 </a:t>
            </a:r>
            <a:r>
              <a:rPr lang="ru-RU" sz="2800" dirty="0" smtClean="0">
                <a:solidFill>
                  <a:schemeClr val="tx1"/>
                </a:solidFill>
              </a:rPr>
              <a:t>год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143512"/>
            <a:ext cx="3143272" cy="15001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2025 </a:t>
            </a:r>
            <a:r>
              <a:rPr lang="ru-RU" sz="2800" dirty="0" smtClean="0">
                <a:solidFill>
                  <a:schemeClr val="tx1"/>
                </a:solidFill>
              </a:rPr>
              <a:t>год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СТРУКТУРА ДОХОДОВ БЮДЖЕТА НА </a:t>
            </a:r>
            <a:r>
              <a:rPr lang="ru-RU" sz="2400" dirty="0" smtClean="0"/>
              <a:t>2023 </a:t>
            </a:r>
            <a:r>
              <a:rPr lang="ru-RU" sz="2400" dirty="0" smtClean="0"/>
              <a:t>ГОД И </a:t>
            </a:r>
            <a:br>
              <a:rPr lang="ru-RU" sz="2400" dirty="0" smtClean="0"/>
            </a:br>
            <a:r>
              <a:rPr lang="ru-RU" sz="2400" dirty="0" smtClean="0"/>
              <a:t>ПЛАНОВЫЙ ПЕРИОД </a:t>
            </a:r>
            <a:r>
              <a:rPr lang="ru-RU" sz="2400" dirty="0" smtClean="0"/>
              <a:t>2024-2025 </a:t>
            </a:r>
            <a:r>
              <a:rPr lang="ru-RU" sz="2400" dirty="0" smtClean="0"/>
              <a:t>ГОДОВ</a:t>
            </a:r>
            <a:endParaRPr lang="ru-RU" sz="24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583967"/>
              </p:ext>
            </p:extLst>
          </p:nvPr>
        </p:nvGraphicFramePr>
        <p:xfrm>
          <a:off x="395536" y="1340768"/>
          <a:ext cx="8496944" cy="718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4016987496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89042776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406492167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703352987"/>
                    </a:ext>
                  </a:extLst>
                </a:gridCol>
              </a:tblGrid>
              <a:tr h="3909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Наименование дохода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 на 2023 год</a:t>
                      </a:r>
                    </a:p>
                    <a:p>
                      <a:r>
                        <a:rPr lang="ru-RU" sz="1400" dirty="0" smtClean="0"/>
                        <a:t>(тыс. рублей)</a:t>
                      </a:r>
                    </a:p>
                    <a:p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 на 2024 год</a:t>
                      </a:r>
                    </a:p>
                    <a:p>
                      <a:r>
                        <a:rPr lang="ru-RU" sz="1400" dirty="0" smtClean="0"/>
                        <a:t>(тыс. рублей)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 на 2025 год</a:t>
                      </a:r>
                    </a:p>
                    <a:p>
                      <a:r>
                        <a:rPr lang="ru-RU" sz="1400" dirty="0" smtClean="0"/>
                        <a:t>(тыс. рублей)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824850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Налоговые и неналоговые  доходы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32 899 710,00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34 418 350,00	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36 018 720,00	 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290828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b="0" i="0" dirty="0" smtClean="0"/>
                        <a:t>Налог на доходы физических лиц </a:t>
                      </a:r>
                      <a:endParaRPr lang="ru-RU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5 735 900,00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6 200 580,00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6 696</a:t>
                      </a:r>
                      <a:r>
                        <a:rPr lang="ru-RU" sz="1400" baseline="0" dirty="0" smtClean="0"/>
                        <a:t> 540,00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956614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b="0" i="0" dirty="0" smtClean="0"/>
                        <a:t>Налог на имущество физических лиц</a:t>
                      </a:r>
                      <a:endParaRPr lang="ru-RU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2 305 600,00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2 536 160,00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2 789 770,00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855329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b="0" i="0" dirty="0" smtClean="0"/>
                        <a:t>Земельный налог</a:t>
                      </a:r>
                      <a:endParaRPr lang="ru-RU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1 607 520,00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1 610 740,00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1 612 350,00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291195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Доходы от использования имущества,</a:t>
                      </a:r>
                    </a:p>
                    <a:p>
                      <a:r>
                        <a:rPr lang="ru-RU" sz="1600" b="0" dirty="0" smtClean="0"/>
                        <a:t>находящегося в государственной и</a:t>
                      </a:r>
                    </a:p>
                    <a:p>
                      <a:r>
                        <a:rPr lang="ru-RU" sz="1600" b="0" dirty="0" smtClean="0"/>
                        <a:t>муниципальной собственности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20 000 000,00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20 800 000,00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</a:t>
                      </a:r>
                      <a:r>
                        <a:rPr lang="ru-RU" sz="1400" baseline="0" dirty="0" smtClean="0"/>
                        <a:t> 632 000,00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317120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сдачи в аренду имущества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358 160,00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375 350,00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389 990,00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563612"/>
                  </a:ext>
                </a:extLst>
              </a:tr>
              <a:tr h="8114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Прочие поступления от использования имущества, находящегося в собственности сельских поселений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30 130,00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30 130,00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30 130,00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014289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оказания платных услуг и</a:t>
                      </a:r>
                    </a:p>
                    <a:p>
                      <a:r>
                        <a:rPr lang="ru-RU" sz="1600" dirty="0" smtClean="0"/>
                        <a:t>компенсации затрат государства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62 400,00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65 390,00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67 940,00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590435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Плата за увеличение площади земельных участков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2 800</a:t>
                      </a:r>
                      <a:r>
                        <a:rPr lang="ru-RU" sz="1400" baseline="0" dirty="0" smtClean="0"/>
                        <a:t> 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2 800 000,00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2 800 000,00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362797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1 135 459,00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122 704,00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126 939,00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658540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117 525,00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122 704,00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126 939,00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414486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Иные межбюджетные трансферты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1 017 934,00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55225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Всего доходов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34 035 169,00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34 541 054,00</a:t>
                      </a:r>
                      <a:endParaRPr lang="ru-RU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36 145 659,00</a:t>
                      </a:r>
                      <a:endParaRPr lang="ru-RU" sz="1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577408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1000132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Расходная часть бюджета в разрезе функциональной </a:t>
            </a:r>
            <a:br>
              <a:rPr lang="ru-RU" sz="3100" dirty="0" smtClean="0"/>
            </a:br>
            <a:r>
              <a:rPr lang="ru-RU" sz="3100" dirty="0" smtClean="0"/>
              <a:t>структуры расходов          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                                                                                                </a:t>
            </a:r>
            <a:r>
              <a:rPr lang="ru-RU" sz="2400" dirty="0" smtClean="0"/>
              <a:t>                                                                   </a:t>
            </a:r>
            <a:r>
              <a:rPr lang="ru-RU" sz="1600" dirty="0" smtClean="0"/>
              <a:t>тыс.руб.                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       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785139"/>
              </p:ext>
            </p:extLst>
          </p:nvPr>
        </p:nvGraphicFramePr>
        <p:xfrm>
          <a:off x="539553" y="1412776"/>
          <a:ext cx="8280919" cy="54101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5370">
                  <a:extLst>
                    <a:ext uri="{9D8B030D-6E8A-4147-A177-3AD203B41FA5}">
                      <a16:colId xmlns:a16="http://schemas.microsoft.com/office/drawing/2014/main" val="1811143118"/>
                    </a:ext>
                  </a:extLst>
                </a:gridCol>
                <a:gridCol w="1150533">
                  <a:extLst>
                    <a:ext uri="{9D8B030D-6E8A-4147-A177-3AD203B41FA5}">
                      <a16:colId xmlns:a16="http://schemas.microsoft.com/office/drawing/2014/main" val="125668202"/>
                    </a:ext>
                  </a:extLst>
                </a:gridCol>
                <a:gridCol w="1149722">
                  <a:extLst>
                    <a:ext uri="{9D8B030D-6E8A-4147-A177-3AD203B41FA5}">
                      <a16:colId xmlns:a16="http://schemas.microsoft.com/office/drawing/2014/main" val="2328324268"/>
                    </a:ext>
                  </a:extLst>
                </a:gridCol>
                <a:gridCol w="1149722">
                  <a:extLst>
                    <a:ext uri="{9D8B030D-6E8A-4147-A177-3AD203B41FA5}">
                      <a16:colId xmlns:a16="http://schemas.microsoft.com/office/drawing/2014/main" val="3379223993"/>
                    </a:ext>
                  </a:extLst>
                </a:gridCol>
                <a:gridCol w="1150533">
                  <a:extLst>
                    <a:ext uri="{9D8B030D-6E8A-4147-A177-3AD203B41FA5}">
                      <a16:colId xmlns:a16="http://schemas.microsoft.com/office/drawing/2014/main" val="784571113"/>
                    </a:ext>
                  </a:extLst>
                </a:gridCol>
                <a:gridCol w="1150533">
                  <a:extLst>
                    <a:ext uri="{9D8B030D-6E8A-4147-A177-3AD203B41FA5}">
                      <a16:colId xmlns:a16="http://schemas.microsoft.com/office/drawing/2014/main" val="1780695771"/>
                    </a:ext>
                  </a:extLst>
                </a:gridCol>
                <a:gridCol w="1034506">
                  <a:extLst>
                    <a:ext uri="{9D8B030D-6E8A-4147-A177-3AD203B41FA5}">
                      <a16:colId xmlns:a16="http://schemas.microsoft.com/office/drawing/2014/main" val="1026335525"/>
                    </a:ext>
                  </a:extLst>
                </a:gridCol>
              </a:tblGrid>
              <a:tr h="11009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2023г.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2024г.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2025г.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613668"/>
                  </a:ext>
                </a:extLst>
              </a:tr>
              <a:tr h="436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проект  (рублей)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% к общему объему расходов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проект  (рублей)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 к общему объему расходов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проект  (рублей)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 к общему объему расходов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1167070048"/>
                  </a:ext>
                </a:extLst>
              </a:tr>
              <a:tr h="110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1603724309"/>
                  </a:ext>
                </a:extLst>
              </a:tr>
              <a:tr h="218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34 035 169,00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100,0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34 541 054,00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100,0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36 145 659,00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100,0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2975021116"/>
                  </a:ext>
                </a:extLst>
              </a:tr>
              <a:tr h="1100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 том числе: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467545635"/>
                  </a:ext>
                </a:extLst>
              </a:tr>
              <a:tr h="218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Общегосударственные вопросы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6 698 829,00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6 937 657,00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7 054 137,00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2396361255"/>
                  </a:ext>
                </a:extLst>
              </a:tr>
              <a:tr h="218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Национальная оборона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116 776,00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121 955,00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126 190,00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2596695002"/>
                  </a:ext>
                </a:extLst>
              </a:tr>
              <a:tr h="1091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350 000,00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3679205190"/>
                  </a:ext>
                </a:extLst>
              </a:tr>
              <a:tr h="236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Национальная экономика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1 500 000,00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1 500 000,00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1 500 000,00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914272853"/>
                  </a:ext>
                </a:extLst>
              </a:tr>
              <a:tr h="436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Дорожное хозяйство (дорожные фонды)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1 017 934,00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4132790984"/>
                  </a:ext>
                </a:extLst>
              </a:tr>
              <a:tr h="32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Жилищно-коммунальное хозяйство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23 051 630,00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67,8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23 870 983,25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69,1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21 546 144,00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59,7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2278334376"/>
                  </a:ext>
                </a:extLst>
              </a:tr>
              <a:tr h="32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Культура, кинематография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600 000,00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650 000,00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650 000,00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1448295210"/>
                  </a:ext>
                </a:extLst>
              </a:tr>
              <a:tr h="218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Социальная политика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700 000,00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600 000,00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600 000,00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3754577325"/>
                  </a:ext>
                </a:extLst>
              </a:tr>
              <a:tr h="654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Прочие межбюджетные трансферты общего характера (Субсидии)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2 868 252,00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2154428660"/>
                  </a:ext>
                </a:extLst>
              </a:tr>
              <a:tr h="32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Условно утвержденные расходы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860 458,75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1 800 936,00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85" marR="45585" marT="0" marB="0" anchor="ctr"/>
                </a:tc>
                <a:extLst>
                  <a:ext uri="{0D108BD9-81ED-4DB2-BD59-A6C34878D82A}">
                    <a16:rowId xmlns:a16="http://schemas.microsoft.com/office/drawing/2014/main" val="124544732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1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Структура расходов бюджета по главным распорядителям </a:t>
            </a:r>
          </a:p>
          <a:p>
            <a:pPr algn="ctr"/>
            <a:r>
              <a:rPr lang="ru-RU" sz="2800" dirty="0" smtClean="0"/>
              <a:t>бюджетных средств 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320048"/>
              </p:ext>
            </p:extLst>
          </p:nvPr>
        </p:nvGraphicFramePr>
        <p:xfrm>
          <a:off x="0" y="1714486"/>
          <a:ext cx="9144000" cy="295681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/>
                  </a:outerShdw>
                </a:effectLst>
                <a:tableStyleId>{5C22544A-7EE6-4342-B048-85BDC9FD1C3A}</a:tableStyleId>
              </a:tblPr>
              <a:tblGrid>
                <a:gridCol w="4286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9364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главного распорядителя 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бюджетных средств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Объем средств, тыс. руб.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3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2024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2025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364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Администрация Песчановского сельского </a:t>
                      </a:r>
                    </a:p>
                    <a:p>
                      <a:r>
                        <a:rPr lang="ru-RU" b="0" dirty="0" smtClean="0"/>
                        <a:t>поселения  Бахчисарайского района Республики </a:t>
                      </a:r>
                    </a:p>
                    <a:p>
                      <a:r>
                        <a:rPr lang="ru-RU" dirty="0" smtClean="0"/>
                        <a:t>Крым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34 035 169,00</a:t>
                      </a:r>
                      <a:endParaRPr lang="ru-RU" sz="1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34 541 054,00</a:t>
                      </a:r>
                      <a:endParaRPr lang="ru-RU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36 145 659,00</a:t>
                      </a:r>
                      <a:endParaRPr lang="ru-RU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364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34 035 169,00</a:t>
                      </a:r>
                      <a:endParaRPr lang="ru-RU" sz="1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34 541 054,00</a:t>
                      </a:r>
                      <a:endParaRPr lang="ru-RU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36 145 659,00</a:t>
                      </a:r>
                      <a:endParaRPr lang="ru-RU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Распределение расходов бюджета на реализацию муниципальных </a:t>
            </a:r>
          </a:p>
          <a:p>
            <a:pPr algn="ctr"/>
            <a:r>
              <a:rPr lang="ru-RU" sz="2400" dirty="0" smtClean="0"/>
              <a:t>программ </a:t>
            </a:r>
            <a:endParaRPr lang="ru-RU" sz="2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886167"/>
              </p:ext>
            </p:extLst>
          </p:nvPr>
        </p:nvGraphicFramePr>
        <p:xfrm>
          <a:off x="179511" y="830999"/>
          <a:ext cx="9289033" cy="8394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4262">
                  <a:extLst>
                    <a:ext uri="{9D8B030D-6E8A-4147-A177-3AD203B41FA5}">
                      <a16:colId xmlns:a16="http://schemas.microsoft.com/office/drawing/2014/main" val="997744257"/>
                    </a:ext>
                  </a:extLst>
                </a:gridCol>
                <a:gridCol w="1132809">
                  <a:extLst>
                    <a:ext uri="{9D8B030D-6E8A-4147-A177-3AD203B41FA5}">
                      <a16:colId xmlns:a16="http://schemas.microsoft.com/office/drawing/2014/main" val="4155763017"/>
                    </a:ext>
                  </a:extLst>
                </a:gridCol>
                <a:gridCol w="906247">
                  <a:extLst>
                    <a:ext uri="{9D8B030D-6E8A-4147-A177-3AD203B41FA5}">
                      <a16:colId xmlns:a16="http://schemas.microsoft.com/office/drawing/2014/main" val="3822714093"/>
                    </a:ext>
                  </a:extLst>
                </a:gridCol>
                <a:gridCol w="1283850">
                  <a:extLst>
                    <a:ext uri="{9D8B030D-6E8A-4147-A177-3AD203B41FA5}">
                      <a16:colId xmlns:a16="http://schemas.microsoft.com/office/drawing/2014/main" val="3268145975"/>
                    </a:ext>
                  </a:extLst>
                </a:gridCol>
                <a:gridCol w="981768">
                  <a:extLst>
                    <a:ext uri="{9D8B030D-6E8A-4147-A177-3AD203B41FA5}">
                      <a16:colId xmlns:a16="http://schemas.microsoft.com/office/drawing/2014/main" val="203427884"/>
                    </a:ext>
                  </a:extLst>
                </a:gridCol>
                <a:gridCol w="1359371">
                  <a:extLst>
                    <a:ext uri="{9D8B030D-6E8A-4147-A177-3AD203B41FA5}">
                      <a16:colId xmlns:a16="http://schemas.microsoft.com/office/drawing/2014/main" val="455030293"/>
                    </a:ext>
                  </a:extLst>
                </a:gridCol>
                <a:gridCol w="830726">
                  <a:extLst>
                    <a:ext uri="{9D8B030D-6E8A-4147-A177-3AD203B41FA5}">
                      <a16:colId xmlns:a16="http://schemas.microsoft.com/office/drawing/2014/main" val="2200140175"/>
                    </a:ext>
                  </a:extLst>
                </a:gridCol>
              </a:tblGrid>
              <a:tr h="19267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2023г.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2024г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2025г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1580"/>
                  </a:ext>
                </a:extLst>
              </a:tr>
              <a:tr h="254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Проект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Структура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Проект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Структура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Проект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Структура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594636132"/>
                  </a:ext>
                </a:extLst>
              </a:tr>
              <a:tr h="578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Расходы на реализацию муниципальных программ (ведомственных программ)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32 716 488,00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96,1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32 806 735,25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95,0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30 598 376,00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84,5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4285762214"/>
                  </a:ext>
                </a:extLst>
              </a:tr>
              <a:tr h="9633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Муниципальная программа "Повышение эффективности деятельности органов местного самоуправления Песчановского сельского поселения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2 881 324,00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2 978 572,00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2 978 572,00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226443164"/>
                  </a:ext>
                </a:extLst>
              </a:tr>
              <a:tr h="578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Муниципальная программа "Организация деятельности МКУ "АХЦ "Песчаное"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3 665 600,00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3 807 180,00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3 923 660,00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3965032594"/>
                  </a:ext>
                </a:extLst>
              </a:tr>
              <a:tr h="77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Муниципальная программа "Благоустройство территории "Песчановского сельского поселения"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23 051 630,00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67,7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23 870 983,25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69,1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21 546 144,00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59,7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2964645518"/>
                  </a:ext>
                </a:extLst>
              </a:tr>
              <a:tr h="77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Муниципальная программа "Развитие культуры на территории Песчановского сельского поселения"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600 000,00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650 000,00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650 000,00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1662340041"/>
                  </a:ext>
                </a:extLst>
              </a:tr>
              <a:tr h="1156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Муниципальная программа "Обеспечение дорожной деятельности на территории Песчановского сельского поселения Бахчисарайского района Республики Крым"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1 017 934,00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3016549875"/>
                  </a:ext>
                </a:extLst>
              </a:tr>
              <a:tr h="1541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99160" algn="l"/>
                        </a:tabLst>
                      </a:pPr>
                      <a:r>
                        <a:rPr lang="ru-RU" sz="1400">
                          <a:effectLst/>
                        </a:rPr>
                        <a:t>Муниципальная программа "Управление муниципальным имуществом и земельными ресурсами муниципального образования Песчановское сельское поселение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060450" algn="l"/>
                        </a:tabLst>
                      </a:pPr>
                      <a:r>
                        <a:rPr lang="ru-RU" sz="1400">
                          <a:effectLst/>
                        </a:rPr>
                        <a:t>Бахчисарайского района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Республики Крым"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1 500 000,00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1 500 000 ,00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1 500 000 ,00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2897281241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2210877585"/>
                  </a:ext>
                </a:extLst>
              </a:tr>
              <a:tr h="24772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b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4063609596"/>
                  </a:ext>
                </a:extLst>
              </a:tr>
              <a:tr h="2477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2" marR="4412" marT="0" marB="0" anchor="ctr"/>
                </a:tc>
                <a:extLst>
                  <a:ext uri="{0D108BD9-81ED-4DB2-BD59-A6C34878D82A}">
                    <a16:rowId xmlns:a16="http://schemas.microsoft.com/office/drawing/2014/main" val="112275718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867</Words>
  <Application>Microsoft Office PowerPoint</Application>
  <PresentationFormat>Экран (4:3)</PresentationFormat>
  <Paragraphs>348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Raavi</vt:lpstr>
      <vt:lpstr>Times New Roman</vt:lpstr>
      <vt:lpstr>Тема Office</vt:lpstr>
      <vt:lpstr>      БЮДЖЕТ ДЛЯ ГРАЖДАН      МУНИЦИПАЛЬНОГО ОБРАЗОВАНИЯ   ПЕСЧАНОВСКОЕ СЕЛЬСКОЕ   ПОСЕЛЕНИЕ БАХЧИСАРАЙСКОГО   РАЙОНА РЕСПУБЛИКИ КРЫМ      на 2023 год и плановый период 2024-2025 годов </vt:lpstr>
      <vt:lpstr>СТРУКТУРА БЮДЖЕТА</vt:lpstr>
      <vt:lpstr>БЮДЖЕТНЫЙ ПРОЦЕСС </vt:lpstr>
      <vt:lpstr>Презентация PowerPoint</vt:lpstr>
      <vt:lpstr> ОСНОВНЫЕ ХАРАКТЕРИСТИКИ БЮДЖЕТА                                                                                                                                                                                       тыс.руб. </vt:lpstr>
      <vt:lpstr>СТРУКТУРА ДОХОДОВ БЮДЖЕТА НА 2023 ГОД И  ПЛАНОВЫЙ ПЕРИОД 2024-2025 ГОДОВ</vt:lpstr>
      <vt:lpstr>Расходная часть бюджета в разрезе функциональной  структуры расходов                                                                                                                                                                               тыс.руб.                                                                           </vt:lpstr>
      <vt:lpstr>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     МУНИЦИПАЛЬНОГО ОБРАЗОВАНИЯ   ПЕСЧАНОВСКОЕ СЕЛЬСКОЕ   ПОСЕЛЕНИЕ БАХЧИСАРАЙСКОГО   РАЙОНА РЕСПУБЛИКИ КРЫМ      на 2019 год и плановый период 2020-2021 годов</dc:title>
  <dc:creator>User</dc:creator>
  <cp:lastModifiedBy>pc3</cp:lastModifiedBy>
  <cp:revision>103</cp:revision>
  <dcterms:created xsi:type="dcterms:W3CDTF">2018-11-27T08:36:59Z</dcterms:created>
  <dcterms:modified xsi:type="dcterms:W3CDTF">2024-05-01T10:50:31Z</dcterms:modified>
</cp:coreProperties>
</file>