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0" r:id="rId1"/>
  </p:sldMasterIdLst>
  <p:notesMasterIdLst>
    <p:notesMasterId r:id="rId18"/>
  </p:notesMasterIdLst>
  <p:sldIdLst>
    <p:sldId id="277" r:id="rId2"/>
    <p:sldId id="278" r:id="rId3"/>
    <p:sldId id="279" r:id="rId4"/>
    <p:sldId id="280" r:id="rId5"/>
    <p:sldId id="281" r:id="rId6"/>
    <p:sldId id="282" r:id="rId7"/>
    <p:sldId id="283" r:id="rId8"/>
    <p:sldId id="267" r:id="rId9"/>
    <p:sldId id="284" r:id="rId10"/>
    <p:sldId id="285" r:id="rId11"/>
    <p:sldId id="286" r:id="rId12"/>
    <p:sldId id="287" r:id="rId13"/>
    <p:sldId id="276" r:id="rId14"/>
    <p:sldId id="288" r:id="rId15"/>
    <p:sldId id="273" r:id="rId16"/>
    <p:sldId id="289" r:id="rId17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151A"/>
    <a:srgbClr val="4C2600"/>
    <a:srgbClr val="B45A00"/>
    <a:srgbClr val="FCFD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404" autoAdjust="0"/>
  </p:normalViewPr>
  <p:slideViewPr>
    <p:cSldViewPr>
      <p:cViewPr varScale="1">
        <p:scale>
          <a:sx n="115" d="100"/>
          <a:sy n="115" d="100"/>
        </p:scale>
        <p:origin x="1494" y="12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90435-7B2A-4DF3-9A2D-97D860641159}" type="datetimeFigureOut">
              <a:rPr lang="ru-RU" smtClean="0"/>
              <a:t>05.02.2026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5A693-1654-4236-9AB6-FC721257E9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253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5A693-1654-4236-9AB6-FC721257E9D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244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5A693-1654-4236-9AB6-FC721257E9D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569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42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286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107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6958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44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50287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43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460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922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2/5/2026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3643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2/5/2026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4321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296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359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609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81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597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62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438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02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3335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6290309" y="5264658"/>
            <a:ext cx="0" cy="914400"/>
          </a:xfrm>
          <a:custGeom>
            <a:avLst/>
            <a:gdLst/>
            <a:ahLst/>
            <a:cxnLst/>
            <a:rect l="l" t="t" r="r" b="b"/>
            <a:pathLst>
              <a:path h="914400">
                <a:moveTo>
                  <a:pt x="0" y="914399"/>
                </a:moveTo>
                <a:lnTo>
                  <a:pt x="0" y="0"/>
                </a:lnTo>
              </a:path>
            </a:pathLst>
          </a:custGeom>
          <a:ln w="19812">
            <a:solidFill>
              <a:srgbClr val="1482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8942"/>
            <a:ext cx="9144000" cy="6179058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21627"/>
              </p:ext>
            </p:extLst>
          </p:nvPr>
        </p:nvGraphicFramePr>
        <p:xfrm>
          <a:off x="0" y="23446"/>
          <a:ext cx="9144000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1088799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3200" spc="1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cs typeface="Times New Roman"/>
                        </a:rPr>
                        <a:t>БЮДЖЕТ</a:t>
                      </a:r>
                      <a:r>
                        <a:rPr lang="ru-RU" sz="3200" spc="335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3200" spc="13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lang="ru-RU" sz="3200" spc="335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3200" spc="7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cs typeface="Times New Roman"/>
                        </a:rPr>
                        <a:t>ГРАЖДАН</a:t>
                      </a:r>
                      <a:endParaRPr lang="ru-RU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523076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84069"/>
              </p:ext>
            </p:extLst>
          </p:nvPr>
        </p:nvGraphicFramePr>
        <p:xfrm>
          <a:off x="0" y="1295400"/>
          <a:ext cx="9144000" cy="469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703723950"/>
                    </a:ext>
                  </a:extLst>
                </a:gridCol>
              </a:tblGrid>
              <a:tr h="469900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3600" spc="165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 исполнении бюджета Муниципального образования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3600" spc="165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Песчановское</a:t>
                      </a:r>
                      <a:r>
                        <a:rPr lang="ru-RU" sz="3600" spc="295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600" spc="145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</a:t>
                      </a:r>
                    </a:p>
                    <a:p>
                      <a:pPr marL="0" marR="5080" indent="0" algn="ctr">
                        <a:spcBef>
                          <a:spcPts val="450"/>
                        </a:spcBef>
                        <a:buNone/>
                      </a:pPr>
                      <a:r>
                        <a:rPr lang="ru-RU" sz="3600" spc="175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поселение</a:t>
                      </a:r>
                      <a:r>
                        <a:rPr lang="ru-RU" sz="3600" spc="31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5080" indent="0" algn="ctr">
                        <a:spcBef>
                          <a:spcPts val="450"/>
                        </a:spcBef>
                        <a:buNone/>
                      </a:pPr>
                      <a:r>
                        <a:rPr lang="ru-RU" sz="3600" spc="125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Бахчисарайского </a:t>
                      </a:r>
                      <a:r>
                        <a:rPr lang="ru-RU" sz="3600" spc="-885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600" spc="85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района</a:t>
                      </a:r>
                      <a:r>
                        <a:rPr lang="ru-RU" sz="3600" spc="37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5080" indent="0" algn="ctr">
                        <a:spcBef>
                          <a:spcPts val="450"/>
                        </a:spcBef>
                        <a:buNone/>
                      </a:pPr>
                      <a:r>
                        <a:rPr lang="ru-RU" sz="3600" spc="165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Республики</a:t>
                      </a:r>
                      <a:r>
                        <a:rPr lang="ru-RU" sz="3600" spc="355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</a:t>
                      </a:r>
                      <a:r>
                        <a:rPr lang="ru-RU" sz="3600" spc="15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рым</a:t>
                      </a:r>
                    </a:p>
                    <a:p>
                      <a:pPr marL="0" marR="5080" indent="0" algn="ctr">
                        <a:spcBef>
                          <a:spcPts val="450"/>
                        </a:spcBef>
                        <a:buNone/>
                      </a:pPr>
                      <a:r>
                        <a:rPr lang="ru-RU" sz="3600" spc="15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2025 год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2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08161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050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1" y="763954"/>
            <a:ext cx="9141069" cy="6094046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406996"/>
              </p:ext>
            </p:extLst>
          </p:nvPr>
        </p:nvGraphicFramePr>
        <p:xfrm>
          <a:off x="0" y="0"/>
          <a:ext cx="9144000" cy="7639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841066950"/>
                    </a:ext>
                  </a:extLst>
                </a:gridCol>
              </a:tblGrid>
              <a:tr h="763954"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</a:t>
                      </a:r>
                      <a:r>
                        <a:rPr lang="ru-RU" sz="4000" spc="-35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4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ru-RU" sz="4000" spc="-5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4000" spc="-15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</a:t>
                      </a:r>
                      <a:r>
                        <a:rPr lang="ru-RU" sz="4000" spc="-35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4000" spc="-15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</a:t>
                      </a:r>
                      <a:endParaRPr lang="ru-RU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3755280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921313"/>
              </p:ext>
            </p:extLst>
          </p:nvPr>
        </p:nvGraphicFramePr>
        <p:xfrm>
          <a:off x="228600" y="990603"/>
          <a:ext cx="8686800" cy="5728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91200">
                  <a:extLst>
                    <a:ext uri="{9D8B030D-6E8A-4147-A177-3AD203B41FA5}">
                      <a16:colId xmlns:a16="http://schemas.microsoft.com/office/drawing/2014/main" val="379230457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1181315834"/>
                    </a:ext>
                  </a:extLst>
                </a:gridCol>
              </a:tblGrid>
              <a:tr h="323775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Наименование показателя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Сумма за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2025 год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>
                        <a:alpha val="3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917483"/>
                  </a:ext>
                </a:extLst>
              </a:tr>
              <a:tr h="38616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 Жилищно-коммунальное хозяйство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B0F0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106 158 000,60</a:t>
                      </a:r>
                    </a:p>
                  </a:txBody>
                  <a:tcPr marL="9525" marR="9525" marT="9525" marB="0" anchor="ctr">
                    <a:solidFill>
                      <a:srgbClr val="00B0F0">
                        <a:alpha val="3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681667"/>
                  </a:ext>
                </a:extLst>
              </a:tr>
              <a:tr h="97975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 в </a:t>
                      </a:r>
                      <a:r>
                        <a:rPr lang="ru-RU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том числе</a:t>
                      </a:r>
                      <a:r>
                        <a:rPr lang="ru-RU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:</a:t>
                      </a:r>
                    </a:p>
                    <a:p>
                      <a:pPr algn="l" fontAlgn="b"/>
                      <a:endParaRPr lang="ru-RU" sz="1800" b="0" i="0" u="none" strike="noStrike" baseline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 Жилищное </a:t>
                      </a:r>
                      <a:r>
                        <a:rPr lang="ru-RU" sz="18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хозяйсвто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800" spc="-25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endParaRPr lang="ru-RU" sz="1800" dirty="0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00B0F0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r>
                        <a:rPr lang="ru-RU" sz="2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428 845,11</a:t>
                      </a:r>
                      <a:endParaRPr lang="ru-RU" sz="2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B0F0">
                        <a:alpha val="3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727288"/>
                  </a:ext>
                </a:extLst>
              </a:tr>
              <a:tr h="49409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spc="-25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Расходы</a:t>
                      </a:r>
                      <a:r>
                        <a:rPr lang="ru-RU" sz="1800" spc="5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800" spc="-5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lang="ru-RU" sz="1800" spc="1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800" spc="-5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обеспечение</a:t>
                      </a:r>
                      <a:r>
                        <a:rPr lang="ru-RU" sz="1800" spc="-1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800" spc="-2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уличного</a:t>
                      </a:r>
                      <a:r>
                        <a:rPr lang="ru-RU" sz="1800" spc="-15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освещения </a:t>
                      </a:r>
                    </a:p>
                    <a:p>
                      <a:endParaRPr lang="ru-RU" sz="1800" dirty="0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00B0F0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3 288 710,84</a:t>
                      </a:r>
                    </a:p>
                  </a:txBody>
                  <a:tcPr marL="9525" marR="9525" marT="9525" marB="0" anchor="ctr">
                    <a:solidFill>
                      <a:srgbClr val="00B0F0">
                        <a:alpha val="3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613178"/>
                  </a:ext>
                </a:extLst>
              </a:tr>
              <a:tr h="672220">
                <a:tc>
                  <a:txBody>
                    <a:bodyPr/>
                    <a:lstStyle/>
                    <a:p>
                      <a:r>
                        <a:rPr lang="ru-RU" sz="1800" spc="-25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Расходы</a:t>
                      </a:r>
                      <a:r>
                        <a:rPr lang="ru-RU" sz="1800" spc="-5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на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800" spc="-5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обеспечение</a:t>
                      </a:r>
                      <a:r>
                        <a:rPr lang="ru-RU" sz="1800" spc="5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800" spc="-5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lang="ru-RU" sz="1800" spc="1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800" spc="-15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вызову</a:t>
                      </a:r>
                      <a:r>
                        <a:rPr lang="ru-RU" sz="1800" spc="-5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ТБО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и </a:t>
                      </a:r>
                      <a:r>
                        <a:rPr lang="ru-RU" sz="1800" spc="-434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800" spc="-15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благоустройству</a:t>
                      </a:r>
                      <a:r>
                        <a:rPr lang="ru-RU" sz="1800" spc="-3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800" spc="1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мест</a:t>
                      </a:r>
                      <a:r>
                        <a:rPr lang="ru-RU" sz="1800" spc="5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800" spc="-1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общего пользования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20 634 609,86</a:t>
                      </a:r>
                    </a:p>
                  </a:txBody>
                  <a:tcPr marL="9525" marR="9525" marT="9525" marB="0" anchor="ctr">
                    <a:solidFill>
                      <a:srgbClr val="00B0F0">
                        <a:alpha val="3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048574"/>
                  </a:ext>
                </a:extLst>
              </a:tr>
              <a:tr h="386169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Обслуживание мест захоронения</a:t>
                      </a:r>
                    </a:p>
                  </a:txBody>
                  <a:tcPr>
                    <a:solidFill>
                      <a:srgbClr val="00B0F0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29 580,00</a:t>
                      </a:r>
                      <a:endParaRPr lang="ru-RU" sz="2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0B0F0">
                        <a:alpha val="3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393287"/>
                  </a:ext>
                </a:extLst>
              </a:tr>
              <a:tr h="566606">
                <a:tc>
                  <a:txBody>
                    <a:bodyPr/>
                    <a:lstStyle/>
                    <a:p>
                      <a:r>
                        <a:rPr lang="ru-RU" sz="1800" spc="3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Расходы на реализацию проектов инициативного бюджетирования 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1 567 811,95 </a:t>
                      </a:r>
                    </a:p>
                  </a:txBody>
                  <a:tcPr marL="9525" marR="9525" marT="9525" marB="0" anchor="ctr">
                    <a:solidFill>
                      <a:srgbClr val="00B0F0">
                        <a:alpha val="3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171202"/>
                  </a:ext>
                </a:extLst>
              </a:tr>
              <a:tr h="386169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Прочие расходы по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благоустройсту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14 555 161,01</a:t>
                      </a:r>
                      <a:endParaRPr lang="ru-RU" sz="2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B0F0">
                        <a:alpha val="3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030585"/>
                  </a:ext>
                </a:extLst>
              </a:tr>
              <a:tr h="420033">
                <a:tc>
                  <a:txBody>
                    <a:bodyPr/>
                    <a:lstStyle/>
                    <a:p>
                      <a:r>
                        <a:rPr lang="ru-RU" sz="1800" spc="-5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Формирование современной городской среды 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56 469 856,12</a:t>
                      </a:r>
                    </a:p>
                  </a:txBody>
                  <a:tcPr marL="9525" marR="9525" marT="9525" marB="0" anchor="ctr">
                    <a:solidFill>
                      <a:srgbClr val="00B0F0">
                        <a:alpha val="3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542587"/>
                  </a:ext>
                </a:extLst>
              </a:tr>
              <a:tr h="566606">
                <a:tc>
                  <a:txBody>
                    <a:bodyPr/>
                    <a:lstStyle/>
                    <a:p>
                      <a:r>
                        <a:rPr lang="ru-RU" sz="1800" spc="5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Предоставление субсидии муниципальным унитарным предприятиям 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3 183 425,71</a:t>
                      </a:r>
                    </a:p>
                  </a:txBody>
                  <a:tcPr marL="9525" marR="9525" marT="9525" marB="0" anchor="ctr">
                    <a:solidFill>
                      <a:srgbClr val="00B0F0">
                        <a:alpha val="3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9410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576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70" y="762000"/>
            <a:ext cx="9154770" cy="609600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424907"/>
              </p:ext>
            </p:extLst>
          </p:nvPr>
        </p:nvGraphicFramePr>
        <p:xfrm>
          <a:off x="0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52735766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lang="ru-RU" sz="2400" spc="-65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r>
                        <a:rPr lang="ru-RU" sz="2400" spc="-1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spc="-5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2400" spc="-15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кинематография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2400" b="1" spc="-25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r>
                        <a:rPr lang="ru-RU" sz="2400" b="1" spc="-35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1" spc="-5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2400" b="1" spc="5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1" spc="-5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</a:t>
                      </a:r>
                      <a:r>
                        <a:rPr lang="ru-RU" sz="2400" b="1" spc="-1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1" spc="-5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программных</a:t>
                      </a:r>
                      <a:r>
                        <a:rPr lang="ru-RU" sz="2400" b="1" spc="-2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мероприятий»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156000"/>
                  </a:ext>
                </a:extLst>
              </a:tr>
            </a:tbl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2280615" y="2404403"/>
            <a:ext cx="4572000" cy="2819400"/>
          </a:xfrm>
          <a:prstGeom prst="round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развитие </a:t>
            </a:r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культурно-досуговой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875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51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1159"/>
            <a:ext cx="9144000" cy="519684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24600" y="6620608"/>
            <a:ext cx="2819400" cy="228600"/>
          </a:xfrm>
          <a:prstGeom prst="rect">
            <a:avLst/>
          </a:prstGeom>
          <a:solidFill>
            <a:srgbClr val="21151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221638"/>
              </p:ext>
            </p:extLst>
          </p:nvPr>
        </p:nvGraphicFramePr>
        <p:xfrm>
          <a:off x="0" y="0"/>
          <a:ext cx="9144000" cy="83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110033528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</a:t>
                      </a:r>
                      <a:r>
                        <a:rPr lang="ru-RU" sz="4800" spc="-75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4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оборона</a:t>
                      </a:r>
                      <a:endParaRPr lang="ru-RU" sz="4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0634640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947625"/>
              </p:ext>
            </p:extLst>
          </p:nvPr>
        </p:nvGraphicFramePr>
        <p:xfrm>
          <a:off x="0" y="838199"/>
          <a:ext cx="9144000" cy="822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904475945"/>
                    </a:ext>
                  </a:extLst>
                </a:gridCol>
              </a:tblGrid>
              <a:tr h="82295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«Не </a:t>
                      </a:r>
                      <a:r>
                        <a:rPr lang="ru-RU" sz="2000" spc="-5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программные </a:t>
                      </a:r>
                      <a:r>
                        <a:rPr lang="ru-RU" sz="2000" spc="-2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</a:t>
                      </a:r>
                      <a:r>
                        <a:rPr lang="ru-RU" sz="2000" spc="-5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осуществление </a:t>
                      </a:r>
                      <a:r>
                        <a:rPr lang="ru-RU" sz="2000" spc="-1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полномочий </a:t>
                      </a:r>
                      <a:r>
                        <a:rPr lang="ru-RU" sz="2000" spc="-5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2000" spc="-484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spc="-1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первичному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spc="-2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воинскому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spc="-1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учету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spc="-5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2000" spc="15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spc="-5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территориях,</a:t>
                      </a:r>
                      <a:r>
                        <a:rPr lang="ru-RU" sz="2000" spc="-15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spc="-35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где</a:t>
                      </a:r>
                      <a:r>
                        <a:rPr lang="ru-RU" sz="2000" spc="1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spc="-1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отсутствую </a:t>
                      </a:r>
                      <a:r>
                        <a:rPr lang="ru-RU" sz="2000" spc="-484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военные </a:t>
                      </a:r>
                      <a:r>
                        <a:rPr lang="ru-RU" sz="2000" spc="-15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комиссариаты»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886427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143000" y="2438400"/>
            <a:ext cx="6858000" cy="3352800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осуществление полномочий по  первичному воинскому учету на территориях, где отсутствую  военные комиссариаты 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45 608,08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27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6705600" cy="1066800"/>
          </a:xfrm>
        </p:spPr>
        <p:txBody>
          <a:bodyPr>
            <a:normAutofit fontScale="90000"/>
          </a:bodyPr>
          <a:lstStyle/>
          <a:p>
            <a:r>
              <a:rPr lang="ru-RU" dirty="0"/>
              <a:t>НАЦИОНАЛЬНАЯ БЕЗОПАСНОСТЬ И ПРАВООХРАНИТЕЛЬНАЯ ДЕЯТЕЛЬНОСТЬ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2667000"/>
            <a:ext cx="7543800" cy="2209800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Непрограммное направление расходов в сфере предупреждения и ликвидации последствий чрезвычайных </a:t>
            </a:r>
            <a:r>
              <a:rPr lang="ru-RU" dirty="0" smtClean="0"/>
              <a:t>ситуаций </a:t>
            </a:r>
          </a:p>
          <a:p>
            <a:pPr algn="ctr"/>
            <a:r>
              <a:rPr lang="ru-RU" dirty="0"/>
              <a:t>145 </a:t>
            </a:r>
            <a:r>
              <a:rPr lang="ru-RU" dirty="0" smtClean="0"/>
              <a:t>590 рублей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168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3652"/>
            <a:ext cx="9144000" cy="609248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111895"/>
              </p:ext>
            </p:extLst>
          </p:nvPr>
        </p:nvGraphicFramePr>
        <p:xfrm>
          <a:off x="0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1301578043"/>
                    </a:ext>
                  </a:extLst>
                </a:gridCol>
              </a:tblGrid>
              <a:tr h="765520">
                <a:tc>
                  <a:txBody>
                    <a:bodyPr/>
                    <a:lstStyle/>
                    <a:p>
                      <a:pPr algn="ctr"/>
                      <a:r>
                        <a:rPr lang="ru-RU" sz="2400" spc="-5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</a:t>
                      </a:r>
                      <a:r>
                        <a:rPr lang="ru-RU" sz="2400" spc="-5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ru-RU" sz="2400" spc="-5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ределение</a:t>
                      </a:r>
                      <a:r>
                        <a:rPr lang="ru-RU" sz="2400" spc="-25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spc="-3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расходов</a:t>
                      </a:r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spc="-25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</a:t>
                      </a:r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spc="-5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2400" spc="-1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br>
                        <a:rPr lang="ru-RU" sz="2400" spc="-1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реализацию муниципальных</a:t>
                      </a:r>
                      <a:r>
                        <a:rPr lang="ru-RU" sz="2400" spc="-1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spc="-5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  в 2025 году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0752847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664795"/>
              </p:ext>
            </p:extLst>
          </p:nvPr>
        </p:nvGraphicFramePr>
        <p:xfrm>
          <a:off x="52754" y="853441"/>
          <a:ext cx="9038492" cy="56920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0246">
                  <a:extLst>
                    <a:ext uri="{9D8B030D-6E8A-4147-A177-3AD203B41FA5}">
                      <a16:colId xmlns:a16="http://schemas.microsoft.com/office/drawing/2014/main" val="105362023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165169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350012581"/>
                    </a:ext>
                  </a:extLst>
                </a:gridCol>
                <a:gridCol w="1395046">
                  <a:extLst>
                    <a:ext uri="{9D8B030D-6E8A-4147-A177-3AD203B41FA5}">
                      <a16:colId xmlns:a16="http://schemas.microsoft.com/office/drawing/2014/main" val="4016781256"/>
                    </a:ext>
                  </a:extLst>
                </a:gridCol>
              </a:tblGrid>
              <a:tr h="71538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программы 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Утвержденные бюджетные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назначения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к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твержденным бюджетным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назначениям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4717229"/>
                  </a:ext>
                </a:extLst>
              </a:tr>
              <a:tr h="626352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«Повышение эффективности деятельности органов местного самоуправления Песчановского сельского поселения»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3 872 484,80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3 838 757,44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99,14%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402588"/>
                  </a:ext>
                </a:extLst>
              </a:tr>
              <a:tr h="626352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«Организация деятельности муниципального казённого учреждения «Административно-хозяйственный центр «Песчаное»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4 847 103,57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4 795 287,01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98,93%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237263"/>
                  </a:ext>
                </a:extLst>
              </a:tr>
              <a:tr h="6263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дорожной  деятельности на территории </a:t>
                      </a:r>
                      <a:r>
                        <a:rPr lang="ru-RU" sz="1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Песчановского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сельского поселения Бахчисарайского района Республики Крым»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6 244 524,93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6 244 524,93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7524190"/>
                  </a:ext>
                </a:extLst>
              </a:tr>
              <a:tr h="4140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«Реформирование жилищно-коммунального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хозяйства </a:t>
                      </a:r>
                      <a:r>
                        <a:rPr lang="ru-RU" sz="1200" b="1" baseline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Песчановоского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сельского поселения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6 428 845,11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6 428 845,11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415498"/>
                  </a:ext>
                </a:extLst>
              </a:tr>
              <a:tr h="41306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«Благоустройство территории муниципального образования </a:t>
                      </a:r>
                      <a:r>
                        <a:rPr lang="ru-RU" sz="1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Песчановское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сельское поселение»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44 208 711,97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43 259 299,37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94,44%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461385"/>
                  </a:ext>
                </a:extLst>
              </a:tr>
              <a:tr h="41306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культуры на территории </a:t>
                      </a:r>
                      <a:r>
                        <a:rPr lang="ru-RU" sz="1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Песчановского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сельского поселения»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875 000,00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875 000,00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0355613"/>
                  </a:ext>
                </a:extLst>
              </a:tr>
              <a:tr h="839644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«Управление муниципальным имуществом и земельными ресурсами муниципального образования </a:t>
                      </a:r>
                      <a:r>
                        <a:rPr lang="ru-RU" sz="1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Песчановское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сельское поселение Бахчисарайского района Республики Крым»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1 182 547,35 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1 182 547,35 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142342"/>
                  </a:ext>
                </a:extLst>
              </a:tr>
              <a:tr h="626352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«Формирование современной городской среды Песчановского сельского поселения Бахчисарайского района Республики Крым»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56 640 227,94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56 469 856,12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99,70%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11814"/>
                  </a:ext>
                </a:extLst>
              </a:tr>
              <a:tr h="246743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124 299 445,67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123 094 117,33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97,9%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1927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251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28593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92D04F">
              <a:alpha val="470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2262" y="826769"/>
            <a:ext cx="0" cy="914400"/>
          </a:xfrm>
          <a:custGeom>
            <a:avLst/>
            <a:gdLst/>
            <a:ahLst/>
            <a:cxnLst/>
            <a:rect l="l" t="t" r="r" b="b"/>
            <a:pathLst>
              <a:path h="914400">
                <a:moveTo>
                  <a:pt x="0" y="914400"/>
                </a:moveTo>
                <a:lnTo>
                  <a:pt x="0" y="0"/>
                </a:lnTo>
              </a:path>
            </a:pathLst>
          </a:custGeom>
          <a:ln w="19812">
            <a:solidFill>
              <a:srgbClr val="1CAD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8300" y="200035"/>
            <a:ext cx="6450699" cy="2006625"/>
          </a:xfrm>
          <a:prstGeom prst="rect">
            <a:avLst/>
          </a:prstGeom>
        </p:spPr>
        <p:txBody>
          <a:bodyPr vert="horz" wrap="square" lIns="0" tIns="158419" rIns="0" bIns="0" rtlCol="0">
            <a:spAutoFit/>
          </a:bodyPr>
          <a:lstStyle/>
          <a:p>
            <a:pPr marL="1685925" marR="5080" indent="-1710689" algn="ctr">
              <a:lnSpc>
                <a:spcPct val="100000"/>
              </a:lnSpc>
              <a:spcBef>
                <a:spcPts val="95"/>
              </a:spcBef>
            </a:pPr>
            <a:r>
              <a:rPr lang="ru-RU" sz="2000" spc="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ru-RU" sz="2400" b="1" spc="5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участия граждан в о</a:t>
            </a:r>
            <a:r>
              <a:rPr sz="2400" b="1" spc="-5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бщественном</a:t>
            </a:r>
            <a:r>
              <a:rPr lang="ru-RU" sz="2400" b="1" spc="-5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1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обсуждении</a:t>
            </a:r>
            <a:r>
              <a:rPr lang="ru-RU" sz="2400" b="1" spc="-1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исполнения бюджета Песчановского сельского поселения</a:t>
            </a:r>
            <a:endParaRPr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0538" y="2895600"/>
            <a:ext cx="7793355" cy="2228815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vert="horz" wrap="square" lIns="0" tIns="12700" rIns="0" bIns="0" rtlCol="0">
            <a:spAutoFit/>
          </a:bodyPr>
          <a:lstStyle/>
          <a:p>
            <a:pPr marL="12700" marR="673100" algn="ctr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195580" algn="l"/>
              </a:tabLst>
            </a:pPr>
            <a:r>
              <a:rPr sz="2400" spc="-1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Проект</a:t>
            </a:r>
            <a:r>
              <a:rPr sz="2400" spc="15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2400" spc="15" dirty="0" smtClean="0">
                <a:solidFill>
                  <a:schemeClr val="bg1"/>
                </a:solidFill>
                <a:latin typeface="Times New Roman"/>
                <a:cs typeface="Times New Roman"/>
              </a:rPr>
              <a:t>об утверждении годового отчета об исполнении </a:t>
            </a:r>
            <a:r>
              <a:rPr sz="2400" spc="-25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бюджета</a:t>
            </a:r>
            <a:r>
              <a:rPr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2400" spc="-15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Песчановско</a:t>
            </a:r>
            <a:r>
              <a:rPr lang="ru-RU" sz="2400" spc="-15" dirty="0" smtClean="0">
                <a:solidFill>
                  <a:schemeClr val="bg1"/>
                </a:solidFill>
                <a:latin typeface="Times New Roman"/>
                <a:cs typeface="Times New Roman"/>
              </a:rPr>
              <a:t>е</a:t>
            </a:r>
            <a:r>
              <a:rPr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400" spc="-2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сельско</a:t>
            </a:r>
            <a:r>
              <a:rPr lang="ru-RU" sz="2400" spc="-20" dirty="0" smtClean="0">
                <a:solidFill>
                  <a:schemeClr val="bg1"/>
                </a:solidFill>
                <a:latin typeface="Times New Roman"/>
                <a:cs typeface="Times New Roman"/>
              </a:rPr>
              <a:t>е</a:t>
            </a:r>
            <a:r>
              <a:rPr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400" spc="5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поселени</a:t>
            </a:r>
            <a:r>
              <a:rPr lang="ru-RU" sz="2400" spc="5" dirty="0" smtClean="0">
                <a:solidFill>
                  <a:schemeClr val="bg1"/>
                </a:solidFill>
                <a:latin typeface="Times New Roman"/>
                <a:cs typeface="Times New Roman"/>
              </a:rPr>
              <a:t>е</a:t>
            </a:r>
            <a:r>
              <a:rPr sz="2400" spc="5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400" spc="-585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400" spc="-2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Бахчисарайского</a:t>
            </a:r>
            <a:r>
              <a:rPr lang="ru-RU" sz="2400" spc="-2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района</a:t>
            </a:r>
            <a:r>
              <a:rPr sz="2400" spc="-5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chemeClr val="bg1"/>
                </a:solidFill>
                <a:latin typeface="Times New Roman"/>
                <a:cs typeface="Times New Roman"/>
              </a:rPr>
              <a:t>Республики</a:t>
            </a:r>
            <a:r>
              <a:rPr sz="2400" spc="-2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>
                <a:solidFill>
                  <a:schemeClr val="bg1"/>
                </a:solidFill>
                <a:latin typeface="Times New Roman"/>
                <a:cs typeface="Times New Roman"/>
              </a:rPr>
              <a:t>Крым</a:t>
            </a:r>
            <a:r>
              <a:rPr sz="2400" spc="1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2400" spc="-5" dirty="0" smtClean="0">
                <a:solidFill>
                  <a:schemeClr val="bg1"/>
                </a:solidFill>
                <a:latin typeface="Times New Roman"/>
                <a:cs typeface="Times New Roman"/>
              </a:rPr>
              <a:t>за 2025 год </a:t>
            </a:r>
            <a:r>
              <a:rPr sz="2400" spc="5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выносится</a:t>
            </a:r>
            <a:r>
              <a:rPr sz="2400" spc="5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chemeClr val="bg1"/>
                </a:solidFill>
                <a:latin typeface="Times New Roman"/>
                <a:cs typeface="Times New Roman"/>
              </a:rPr>
              <a:t>на </a:t>
            </a:r>
            <a:r>
              <a:rPr sz="2400" spc="-15" dirty="0">
                <a:solidFill>
                  <a:schemeClr val="bg1"/>
                </a:solidFill>
                <a:latin typeface="Times New Roman"/>
                <a:cs typeface="Times New Roman"/>
              </a:rPr>
              <a:t>публичные </a:t>
            </a:r>
            <a:r>
              <a:rPr sz="2400" dirty="0">
                <a:solidFill>
                  <a:schemeClr val="bg1"/>
                </a:solidFill>
                <a:latin typeface="Times New Roman"/>
                <a:cs typeface="Times New Roman"/>
              </a:rPr>
              <a:t>слушания в сроки, </a:t>
            </a:r>
            <a:r>
              <a:rPr sz="2400" spc="-5" dirty="0" err="1">
                <a:solidFill>
                  <a:schemeClr val="bg1"/>
                </a:solidFill>
                <a:latin typeface="Times New Roman"/>
                <a:cs typeface="Times New Roman"/>
              </a:rPr>
              <a:t>определенные</a:t>
            </a:r>
            <a:r>
              <a:rPr sz="2400" spc="-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400" spc="-58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400" spc="-2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бюджетным</a:t>
            </a:r>
            <a:r>
              <a:rPr lang="ru-RU" sz="2400" spc="-2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400" spc="-2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законодательством</a:t>
            </a:r>
            <a:r>
              <a:rPr sz="2400" spc="-5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chemeClr val="bg1"/>
                </a:solidFill>
                <a:latin typeface="Times New Roman"/>
                <a:cs typeface="Times New Roman"/>
              </a:rPr>
              <a:t>Российской </a:t>
            </a:r>
            <a:r>
              <a:rPr sz="2400" spc="-5" dirty="0">
                <a:solidFill>
                  <a:schemeClr val="bg1"/>
                </a:solidFill>
                <a:latin typeface="Times New Roman"/>
                <a:cs typeface="Times New Roman"/>
              </a:rPr>
              <a:t>Федерации</a:t>
            </a:r>
            <a:endParaRPr sz="24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60563" y="301688"/>
            <a:ext cx="6629400" cy="213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24" y="762000"/>
            <a:ext cx="9144000" cy="609600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181745"/>
              </p:ext>
            </p:extLst>
          </p:nvPr>
        </p:nvGraphicFramePr>
        <p:xfrm>
          <a:off x="-11724" y="0"/>
          <a:ext cx="9155723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55723">
                  <a:extLst>
                    <a:ext uri="{9D8B030D-6E8A-4147-A177-3AD203B41FA5}">
                      <a16:colId xmlns:a16="http://schemas.microsoft.com/office/drawing/2014/main" val="1465203020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cs typeface="Times New Roman"/>
                        </a:rPr>
                        <a:t>БЮДЖЕТ ДЛЯ ГРАЖДАН</a:t>
                      </a:r>
                      <a:endParaRPr lang="ru-RU" sz="2800" spc="-5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cs typeface="Times New Roman"/>
                      </a:endParaRPr>
                    </a:p>
                    <a:p>
                      <a:endParaRPr lang="ru-RU" dirty="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692881375"/>
                  </a:ext>
                </a:extLst>
              </a:tr>
            </a:tbl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1066800" y="1524000"/>
            <a:ext cx="7086600" cy="4114800"/>
          </a:xfrm>
          <a:prstGeom prst="roundRect">
            <a:avLst/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5890" marR="128270" algn="ctr">
              <a:lnSpc>
                <a:spcPct val="100000"/>
              </a:lnSpc>
              <a:spcBef>
                <a:spcPts val="100"/>
              </a:spcBef>
              <a:tabLst>
                <a:tab pos="4966335" algn="l"/>
              </a:tabLst>
            </a:pPr>
            <a:r>
              <a:rPr lang="ru-RU" sz="2000" spc="-5" dirty="0">
                <a:latin typeface="Times New Roman"/>
                <a:cs typeface="Times New Roman"/>
              </a:rPr>
              <a:t>«Об  исполнении бюджета муниципального образования </a:t>
            </a:r>
            <a:r>
              <a:rPr lang="ru-RU" sz="2000" spc="-5" dirty="0" err="1">
                <a:latin typeface="Times New Roman"/>
                <a:cs typeface="Times New Roman"/>
              </a:rPr>
              <a:t>Песчановское</a:t>
            </a:r>
            <a:r>
              <a:rPr lang="ru-RU" sz="2000" spc="-5" dirty="0">
                <a:latin typeface="Times New Roman"/>
                <a:cs typeface="Times New Roman"/>
              </a:rPr>
              <a:t> сельское поселение Бахчисарайского района Республики Крым </a:t>
            </a:r>
            <a:r>
              <a:rPr lang="ru-RU" sz="2000" spc="-5" dirty="0" smtClean="0">
                <a:latin typeface="Times New Roman"/>
                <a:cs typeface="Times New Roman"/>
              </a:rPr>
              <a:t>за 2025 </a:t>
            </a:r>
            <a:r>
              <a:rPr lang="ru-RU" sz="2000" spc="-5" dirty="0">
                <a:latin typeface="Times New Roman"/>
                <a:cs typeface="Times New Roman"/>
              </a:rPr>
              <a:t>год» </a:t>
            </a:r>
          </a:p>
          <a:p>
            <a:pPr marL="135890" marR="128270" algn="ctr">
              <a:lnSpc>
                <a:spcPct val="100000"/>
              </a:lnSpc>
              <a:spcBef>
                <a:spcPts val="100"/>
              </a:spcBef>
              <a:tabLst>
                <a:tab pos="4966335" algn="l"/>
              </a:tabLst>
            </a:pPr>
            <a:r>
              <a:rPr lang="ru-RU" sz="2000" dirty="0">
                <a:latin typeface="Times New Roman"/>
                <a:cs typeface="Times New Roman"/>
              </a:rPr>
              <a:t>подготовлен </a:t>
            </a:r>
            <a:r>
              <a:rPr lang="ru-RU" sz="2000" spc="-5" dirty="0">
                <a:latin typeface="Times New Roman"/>
                <a:cs typeface="Times New Roman"/>
              </a:rPr>
              <a:t>Админис</a:t>
            </a:r>
            <a:r>
              <a:rPr lang="ru-RU" sz="2000" spc="20" dirty="0">
                <a:latin typeface="Times New Roman"/>
                <a:cs typeface="Times New Roman"/>
              </a:rPr>
              <a:t>т</a:t>
            </a:r>
            <a:r>
              <a:rPr lang="ru-RU" sz="2000" dirty="0">
                <a:latin typeface="Times New Roman"/>
                <a:cs typeface="Times New Roman"/>
              </a:rPr>
              <a:t>рацией  </a:t>
            </a:r>
            <a:r>
              <a:rPr lang="ru-RU" sz="2000" spc="-15" dirty="0" err="1">
                <a:latin typeface="Times New Roman"/>
                <a:cs typeface="Times New Roman"/>
              </a:rPr>
              <a:t>Песчановского</a:t>
            </a:r>
            <a:r>
              <a:rPr lang="ru-RU" sz="2000" spc="-10" dirty="0">
                <a:latin typeface="Times New Roman"/>
                <a:cs typeface="Times New Roman"/>
              </a:rPr>
              <a:t> </a:t>
            </a:r>
            <a:r>
              <a:rPr lang="ru-RU" sz="2000" spc="-20" dirty="0">
                <a:latin typeface="Times New Roman"/>
                <a:cs typeface="Times New Roman"/>
              </a:rPr>
              <a:t>сельского</a:t>
            </a:r>
            <a:r>
              <a:rPr lang="ru-RU" sz="2000" spc="-10" dirty="0">
                <a:latin typeface="Times New Roman"/>
                <a:cs typeface="Times New Roman"/>
              </a:rPr>
              <a:t> </a:t>
            </a:r>
            <a:r>
              <a:rPr lang="ru-RU" sz="2000" spc="5" dirty="0">
                <a:latin typeface="Times New Roman"/>
                <a:cs typeface="Times New Roman"/>
              </a:rPr>
              <a:t>поселения</a:t>
            </a:r>
            <a:r>
              <a:rPr lang="ru-RU" sz="2000" spc="-5" dirty="0">
                <a:latin typeface="Times New Roman"/>
                <a:cs typeface="Times New Roman"/>
              </a:rPr>
              <a:t> </a:t>
            </a:r>
            <a:r>
              <a:rPr lang="ru-RU" sz="2000" spc="-20" dirty="0">
                <a:latin typeface="Times New Roman"/>
                <a:cs typeface="Times New Roman"/>
              </a:rPr>
              <a:t>Бахчисарайского </a:t>
            </a:r>
            <a:r>
              <a:rPr lang="ru-RU" sz="2000" spc="-15" dirty="0">
                <a:latin typeface="Times New Roman"/>
                <a:cs typeface="Times New Roman"/>
              </a:rPr>
              <a:t> </a:t>
            </a:r>
            <a:r>
              <a:rPr lang="ru-RU" sz="2000" dirty="0">
                <a:latin typeface="Times New Roman"/>
                <a:cs typeface="Times New Roman"/>
              </a:rPr>
              <a:t>района</a:t>
            </a:r>
            <a:r>
              <a:rPr lang="ru-RU" sz="2000" spc="-5" dirty="0">
                <a:latin typeface="Times New Roman"/>
                <a:cs typeface="Times New Roman"/>
              </a:rPr>
              <a:t> </a:t>
            </a:r>
            <a:r>
              <a:rPr lang="ru-RU" sz="2000" spc="-10" dirty="0">
                <a:latin typeface="Times New Roman"/>
                <a:cs typeface="Times New Roman"/>
              </a:rPr>
              <a:t>Республики</a:t>
            </a:r>
            <a:r>
              <a:rPr lang="ru-RU" sz="2000" spc="-15" dirty="0">
                <a:latin typeface="Times New Roman"/>
                <a:cs typeface="Times New Roman"/>
              </a:rPr>
              <a:t> </a:t>
            </a:r>
            <a:r>
              <a:rPr lang="ru-RU" sz="2000" spc="-5" dirty="0">
                <a:latin typeface="Times New Roman"/>
                <a:cs typeface="Times New Roman"/>
              </a:rPr>
              <a:t>Крым</a:t>
            </a:r>
            <a:endParaRPr lang="ru-RU" sz="2000" dirty="0">
              <a:latin typeface="Times New Roman"/>
              <a:cs typeface="Times New Roman"/>
            </a:endParaRPr>
          </a:p>
          <a:p>
            <a:pPr marL="12065" marR="5080" indent="635" algn="ctr">
              <a:lnSpc>
                <a:spcPct val="100000"/>
              </a:lnSpc>
              <a:tabLst>
                <a:tab pos="5756910" algn="l"/>
              </a:tabLst>
            </a:pPr>
            <a:r>
              <a:rPr lang="ru-RU" sz="2000" spc="-10" dirty="0">
                <a:latin typeface="Times New Roman"/>
                <a:cs typeface="Times New Roman"/>
              </a:rPr>
              <a:t>Информацию </a:t>
            </a:r>
            <a:r>
              <a:rPr lang="ru-RU" sz="2000" dirty="0">
                <a:latin typeface="Times New Roman"/>
                <a:cs typeface="Times New Roman"/>
              </a:rPr>
              <a:t>о </a:t>
            </a:r>
            <a:r>
              <a:rPr lang="ru-RU" sz="2000" spc="-25" dirty="0">
                <a:latin typeface="Times New Roman"/>
                <a:cs typeface="Times New Roman"/>
              </a:rPr>
              <a:t>бюджете</a:t>
            </a:r>
            <a:r>
              <a:rPr lang="ru-RU" sz="2000" dirty="0">
                <a:latin typeface="Times New Roman"/>
                <a:cs typeface="Times New Roman"/>
              </a:rPr>
              <a:t> </a:t>
            </a:r>
            <a:r>
              <a:rPr lang="ru-RU" sz="2000" spc="-15" dirty="0">
                <a:latin typeface="Times New Roman"/>
                <a:cs typeface="Times New Roman"/>
              </a:rPr>
              <a:t>можно</a:t>
            </a:r>
            <a:r>
              <a:rPr lang="ru-RU" sz="2000" dirty="0">
                <a:latin typeface="Times New Roman"/>
                <a:cs typeface="Times New Roman"/>
              </a:rPr>
              <a:t> </a:t>
            </a:r>
            <a:r>
              <a:rPr lang="ru-RU" sz="2000" spc="-5" dirty="0">
                <a:latin typeface="Times New Roman"/>
                <a:cs typeface="Times New Roman"/>
              </a:rPr>
              <a:t>получить</a:t>
            </a:r>
            <a:r>
              <a:rPr lang="ru-RU" sz="2000" dirty="0">
                <a:latin typeface="Times New Roman"/>
                <a:cs typeface="Times New Roman"/>
              </a:rPr>
              <a:t> </a:t>
            </a:r>
            <a:r>
              <a:rPr lang="ru-RU" sz="2000" spc="-5" dirty="0">
                <a:latin typeface="Times New Roman"/>
                <a:cs typeface="Times New Roman"/>
              </a:rPr>
              <a:t>на </a:t>
            </a:r>
            <a:r>
              <a:rPr lang="ru-RU" sz="2000" dirty="0">
                <a:latin typeface="Times New Roman"/>
                <a:cs typeface="Times New Roman"/>
              </a:rPr>
              <a:t> </a:t>
            </a:r>
            <a:r>
              <a:rPr lang="ru-RU" sz="2000" spc="-5" dirty="0">
                <a:latin typeface="Times New Roman"/>
                <a:cs typeface="Times New Roman"/>
              </a:rPr>
              <a:t>официальном</a:t>
            </a:r>
            <a:r>
              <a:rPr lang="ru-RU" sz="2000" spc="10" dirty="0">
                <a:latin typeface="Times New Roman"/>
                <a:cs typeface="Times New Roman"/>
              </a:rPr>
              <a:t> </a:t>
            </a:r>
            <a:r>
              <a:rPr lang="ru-RU" sz="2000" dirty="0">
                <a:latin typeface="Times New Roman"/>
                <a:cs typeface="Times New Roman"/>
              </a:rPr>
              <a:t>сайте</a:t>
            </a:r>
            <a:r>
              <a:rPr lang="ru-RU" sz="2000" spc="-20" dirty="0">
                <a:latin typeface="Times New Roman"/>
                <a:cs typeface="Times New Roman"/>
              </a:rPr>
              <a:t> </a:t>
            </a:r>
            <a:r>
              <a:rPr lang="ru-RU" sz="2000" spc="-15" dirty="0" err="1">
                <a:latin typeface="Times New Roman"/>
                <a:cs typeface="Times New Roman"/>
              </a:rPr>
              <a:t>Песчановского</a:t>
            </a:r>
            <a:r>
              <a:rPr lang="ru-RU" sz="2000" spc="-5" dirty="0">
                <a:latin typeface="Times New Roman"/>
                <a:cs typeface="Times New Roman"/>
              </a:rPr>
              <a:t> </a:t>
            </a:r>
            <a:r>
              <a:rPr lang="ru-RU" sz="2000" spc="-20" dirty="0">
                <a:latin typeface="Times New Roman"/>
                <a:cs typeface="Times New Roman"/>
              </a:rPr>
              <a:t>сельского</a:t>
            </a:r>
            <a:r>
              <a:rPr lang="ru-RU" sz="2000" spc="-5" dirty="0">
                <a:latin typeface="Times New Roman"/>
                <a:cs typeface="Times New Roman"/>
              </a:rPr>
              <a:t> </a:t>
            </a:r>
            <a:r>
              <a:rPr lang="ru-RU" sz="2000" spc="5" dirty="0">
                <a:latin typeface="Times New Roman"/>
                <a:cs typeface="Times New Roman"/>
              </a:rPr>
              <a:t>поселения </a:t>
            </a:r>
            <a:r>
              <a:rPr lang="ru-RU" sz="2000" spc="-585" dirty="0">
                <a:latin typeface="Times New Roman"/>
                <a:cs typeface="Times New Roman"/>
              </a:rPr>
              <a:t> </a:t>
            </a:r>
            <a:r>
              <a:rPr lang="ru-RU" sz="2000" spc="-20" dirty="0">
                <a:latin typeface="Times New Roman"/>
                <a:cs typeface="Times New Roman"/>
              </a:rPr>
              <a:t>Бахчисарайского</a:t>
            </a:r>
            <a:r>
              <a:rPr lang="ru-RU" sz="2000" spc="-15" dirty="0">
                <a:latin typeface="Times New Roman"/>
                <a:cs typeface="Times New Roman"/>
              </a:rPr>
              <a:t> </a:t>
            </a:r>
            <a:r>
              <a:rPr lang="ru-RU" sz="2000" dirty="0">
                <a:latin typeface="Times New Roman"/>
                <a:cs typeface="Times New Roman"/>
              </a:rPr>
              <a:t>района</a:t>
            </a:r>
            <a:r>
              <a:rPr lang="ru-RU" sz="2000" spc="15" dirty="0">
                <a:latin typeface="Times New Roman"/>
                <a:cs typeface="Times New Roman"/>
              </a:rPr>
              <a:t> </a:t>
            </a:r>
            <a:r>
              <a:rPr lang="ru-RU" sz="2000" spc="-10" dirty="0">
                <a:latin typeface="Times New Roman"/>
                <a:cs typeface="Times New Roman"/>
              </a:rPr>
              <a:t>Республики</a:t>
            </a:r>
            <a:r>
              <a:rPr lang="ru-RU" sz="2000" dirty="0">
                <a:latin typeface="Times New Roman"/>
                <a:cs typeface="Times New Roman"/>
              </a:rPr>
              <a:t> </a:t>
            </a:r>
            <a:r>
              <a:rPr lang="ru-RU" sz="2000" spc="-5" dirty="0" smtClean="0">
                <a:latin typeface="Times New Roman"/>
                <a:cs typeface="Times New Roman"/>
              </a:rPr>
              <a:t>Крым по</a:t>
            </a:r>
            <a:r>
              <a:rPr lang="ru-RU" sz="2000" spc="-25" dirty="0" smtClean="0">
                <a:latin typeface="Times New Roman"/>
                <a:cs typeface="Times New Roman"/>
              </a:rPr>
              <a:t> </a:t>
            </a:r>
            <a:r>
              <a:rPr lang="ru-RU" sz="2000" dirty="0">
                <a:latin typeface="Times New Roman"/>
                <a:cs typeface="Times New Roman"/>
              </a:rPr>
              <a:t>адресу</a:t>
            </a:r>
            <a:r>
              <a:rPr lang="ru-RU" sz="2000" dirty="0" smtClean="0">
                <a:latin typeface="Times New Roman"/>
                <a:cs typeface="Times New Roman"/>
              </a:rPr>
              <a:t>:</a:t>
            </a:r>
          </a:p>
          <a:p>
            <a:pPr marL="12065" marR="5080" indent="635" algn="ctr">
              <a:lnSpc>
                <a:spcPct val="100000"/>
              </a:lnSpc>
              <a:tabLst>
                <a:tab pos="5756910" algn="l"/>
              </a:tabLst>
            </a:pPr>
            <a:endParaRPr lang="ru-RU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sz="2400" dirty="0" smtClean="0">
                <a:latin typeface="Times New Roman"/>
                <a:cs typeface="Times New Roman"/>
              </a:rPr>
              <a:t>  </a:t>
            </a:r>
            <a:r>
              <a:rPr lang="en-US" sz="2400" dirty="0">
                <a:latin typeface="Times New Roman"/>
                <a:cs typeface="Times New Roman"/>
              </a:rPr>
              <a:t>http://peschanovskoe-adm.ru/</a:t>
            </a:r>
            <a:endParaRPr lang="ru-RU" sz="2400" dirty="0">
              <a:latin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3400" y="5791200"/>
            <a:ext cx="8153400" cy="973015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!!!  СПАСИБО ЗА ВНИМАНИЕ  !!!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9641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340723"/>
              </p:ext>
            </p:extLst>
          </p:nvPr>
        </p:nvGraphicFramePr>
        <p:xfrm>
          <a:off x="-2932" y="0"/>
          <a:ext cx="9146931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6931">
                  <a:extLst>
                    <a:ext uri="{9D8B030D-6E8A-4147-A177-3AD203B41FA5}">
                      <a16:colId xmlns:a16="http://schemas.microsoft.com/office/drawing/2014/main" val="1944782637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ru-RU" sz="4400" b="0" u="none" spc="5" dirty="0" smtClean="0">
                          <a:effectLst/>
                        </a:rPr>
                        <a:t>СТРУКТУРА</a:t>
                      </a:r>
                      <a:r>
                        <a:rPr lang="ru-RU" sz="4400" b="0" u="none" spc="204" dirty="0" smtClean="0">
                          <a:effectLst/>
                        </a:rPr>
                        <a:t> </a:t>
                      </a:r>
                      <a:r>
                        <a:rPr lang="ru-RU" sz="4400" b="0" u="none" dirty="0" smtClean="0">
                          <a:effectLst/>
                        </a:rPr>
                        <a:t>БЮДЖЕТА</a:t>
                      </a:r>
                      <a:endParaRPr lang="ru-RU" sz="4400" b="0" u="none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1016531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06266" y="1298330"/>
            <a:ext cx="2743200" cy="987669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3200" dirty="0" smtClean="0"/>
              <a:t>Доходы бюджета</a:t>
            </a:r>
          </a:p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096000" y="1298331"/>
            <a:ext cx="2743200" cy="987668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Расходы бюджета</a:t>
            </a:r>
            <a:endParaRPr lang="ru-RU" sz="32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15058" y="3124200"/>
            <a:ext cx="4409342" cy="3200400"/>
          </a:xfrm>
          <a:prstGeom prst="round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034" marR="17145" indent="1270" algn="ctr">
              <a:lnSpc>
                <a:spcPct val="100000"/>
              </a:lnSpc>
              <a:spcBef>
                <a:spcPts val="100"/>
              </a:spcBef>
            </a:pPr>
            <a:r>
              <a:rPr lang="ru-RU" sz="2800" dirty="0">
                <a:latin typeface="Times New Roman"/>
                <a:cs typeface="Times New Roman"/>
              </a:rPr>
              <a:t>Поступающие в </a:t>
            </a:r>
            <a:r>
              <a:rPr lang="ru-RU" sz="2800" spc="-30" dirty="0">
                <a:latin typeface="Times New Roman"/>
                <a:cs typeface="Times New Roman"/>
              </a:rPr>
              <a:t>бюджет </a:t>
            </a:r>
            <a:r>
              <a:rPr lang="ru-RU" sz="2800" spc="-25" dirty="0">
                <a:latin typeface="Times New Roman"/>
                <a:cs typeface="Times New Roman"/>
              </a:rPr>
              <a:t> </a:t>
            </a:r>
            <a:r>
              <a:rPr lang="ru-RU" sz="2800" spc="-10" dirty="0">
                <a:latin typeface="Times New Roman"/>
                <a:cs typeface="Times New Roman"/>
              </a:rPr>
              <a:t>безвозмездные</a:t>
            </a:r>
            <a:r>
              <a:rPr lang="ru-RU" sz="2800" spc="-45" dirty="0">
                <a:latin typeface="Times New Roman"/>
                <a:cs typeface="Times New Roman"/>
              </a:rPr>
              <a:t> </a:t>
            </a:r>
            <a:r>
              <a:rPr lang="ru-RU" sz="2800" dirty="0">
                <a:latin typeface="Times New Roman"/>
                <a:cs typeface="Times New Roman"/>
              </a:rPr>
              <a:t>денежные </a:t>
            </a:r>
            <a:r>
              <a:rPr lang="ru-RU" sz="2800" spc="-585" dirty="0">
                <a:latin typeface="Times New Roman"/>
                <a:cs typeface="Times New Roman"/>
              </a:rPr>
              <a:t> </a:t>
            </a:r>
            <a:r>
              <a:rPr lang="ru-RU" sz="2800" spc="-10" dirty="0">
                <a:latin typeface="Times New Roman"/>
                <a:cs typeface="Times New Roman"/>
              </a:rPr>
              <a:t>средства.</a:t>
            </a:r>
            <a:r>
              <a:rPr lang="ru-RU" sz="2800" spc="-5" dirty="0">
                <a:latin typeface="Times New Roman"/>
                <a:cs typeface="Times New Roman"/>
              </a:rPr>
              <a:t> </a:t>
            </a:r>
          </a:p>
          <a:p>
            <a:pPr marL="26034" marR="17145" indent="1270" algn="ctr">
              <a:lnSpc>
                <a:spcPct val="100000"/>
              </a:lnSpc>
              <a:spcBef>
                <a:spcPts val="100"/>
              </a:spcBef>
            </a:pPr>
            <a:r>
              <a:rPr lang="ru-RU" sz="2800" spc="-45" dirty="0">
                <a:latin typeface="Times New Roman"/>
                <a:cs typeface="Times New Roman"/>
              </a:rPr>
              <a:t>Доходы </a:t>
            </a:r>
            <a:r>
              <a:rPr lang="ru-RU" sz="2800" spc="-25" dirty="0">
                <a:latin typeface="Times New Roman"/>
                <a:cs typeface="Times New Roman"/>
              </a:rPr>
              <a:t>бюджета</a:t>
            </a:r>
            <a:endParaRPr lang="ru-RU" sz="2800" dirty="0">
              <a:latin typeface="Times New Roman"/>
              <a:cs typeface="Times New Roman"/>
            </a:endParaRPr>
          </a:p>
          <a:p>
            <a:pPr marL="12700" marR="5080" indent="1270" algn="ctr">
              <a:lnSpc>
                <a:spcPct val="100000"/>
              </a:lnSpc>
            </a:pPr>
            <a:r>
              <a:rPr lang="ru-RU" sz="2800" dirty="0">
                <a:latin typeface="Times New Roman"/>
                <a:cs typeface="Times New Roman"/>
              </a:rPr>
              <a:t>делятся </a:t>
            </a:r>
            <a:r>
              <a:rPr lang="ru-RU" sz="2800" spc="-5" dirty="0">
                <a:latin typeface="Times New Roman"/>
                <a:cs typeface="Times New Roman"/>
              </a:rPr>
              <a:t>на две </a:t>
            </a:r>
            <a:r>
              <a:rPr lang="ru-RU" sz="2800" dirty="0">
                <a:latin typeface="Times New Roman"/>
                <a:cs typeface="Times New Roman"/>
              </a:rPr>
              <a:t>части : </a:t>
            </a:r>
            <a:r>
              <a:rPr lang="ru-RU" sz="2800" spc="5" dirty="0">
                <a:latin typeface="Times New Roman"/>
                <a:cs typeface="Times New Roman"/>
              </a:rPr>
              <a:t> </a:t>
            </a:r>
            <a:r>
              <a:rPr lang="ru-RU" sz="2800" spc="-10" dirty="0">
                <a:latin typeface="Times New Roman"/>
                <a:cs typeface="Times New Roman"/>
              </a:rPr>
              <a:t>налоговые </a:t>
            </a:r>
            <a:r>
              <a:rPr lang="ru-RU" sz="2800" dirty="0">
                <a:latin typeface="Times New Roman"/>
                <a:cs typeface="Times New Roman"/>
              </a:rPr>
              <a:t>и </a:t>
            </a:r>
            <a:r>
              <a:rPr lang="ru-RU" sz="2800" spc="-10" dirty="0">
                <a:latin typeface="Times New Roman"/>
                <a:cs typeface="Times New Roman"/>
              </a:rPr>
              <a:t>неналоговые </a:t>
            </a:r>
            <a:r>
              <a:rPr lang="ru-RU" sz="2800" spc="-585" dirty="0">
                <a:latin typeface="Times New Roman"/>
                <a:cs typeface="Times New Roman"/>
              </a:rPr>
              <a:t> </a:t>
            </a:r>
            <a:r>
              <a:rPr lang="ru-RU" sz="2800" dirty="0">
                <a:latin typeface="Times New Roman"/>
                <a:cs typeface="Times New Roman"/>
              </a:rPr>
              <a:t>поступления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724401" y="3124200"/>
            <a:ext cx="4114800" cy="3200400"/>
          </a:xfrm>
          <a:prstGeom prst="round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1170" marR="5080" indent="-459105" algn="ctr">
              <a:lnSpc>
                <a:spcPct val="100000"/>
              </a:lnSpc>
              <a:spcBef>
                <a:spcPts val="100"/>
              </a:spcBef>
            </a:pPr>
            <a:r>
              <a:rPr lang="ru-RU" sz="2800" spc="-20" dirty="0" smtClean="0">
                <a:latin typeface="Times New Roman"/>
                <a:cs typeface="Times New Roman"/>
              </a:rPr>
              <a:t>Это</a:t>
            </a:r>
            <a:r>
              <a:rPr lang="ru-RU" sz="2800" spc="-35" dirty="0" smtClean="0">
                <a:latin typeface="Times New Roman"/>
                <a:cs typeface="Times New Roman"/>
              </a:rPr>
              <a:t> </a:t>
            </a:r>
            <a:r>
              <a:rPr lang="ru-RU" sz="2800" dirty="0" smtClean="0">
                <a:latin typeface="Times New Roman"/>
                <a:cs typeface="Times New Roman"/>
              </a:rPr>
              <a:t>денежные</a:t>
            </a:r>
            <a:r>
              <a:rPr lang="ru-RU" sz="2800" spc="-35" dirty="0">
                <a:latin typeface="Times New Roman"/>
                <a:cs typeface="Times New Roman"/>
              </a:rPr>
              <a:t> </a:t>
            </a:r>
            <a:r>
              <a:rPr lang="ru-RU" sz="2800" spc="-10" dirty="0" smtClean="0">
                <a:latin typeface="Times New Roman"/>
                <a:cs typeface="Times New Roman"/>
              </a:rPr>
              <a:t>средства, направленные</a:t>
            </a:r>
            <a:r>
              <a:rPr lang="ru-RU" sz="2800" spc="-5" dirty="0" smtClean="0">
                <a:latin typeface="Times New Roman"/>
                <a:cs typeface="Times New Roman"/>
              </a:rPr>
              <a:t> на</a:t>
            </a:r>
            <a:r>
              <a:rPr lang="ru-RU" sz="2800" dirty="0" smtClean="0">
                <a:latin typeface="Times New Roman"/>
                <a:cs typeface="Times New Roman"/>
              </a:rPr>
              <a:t> финансовое </a:t>
            </a:r>
            <a:r>
              <a:rPr lang="ru-RU" sz="2800" spc="5" dirty="0" smtClean="0">
                <a:latin typeface="Times New Roman"/>
                <a:cs typeface="Times New Roman"/>
              </a:rPr>
              <a:t> </a:t>
            </a:r>
            <a:r>
              <a:rPr lang="ru-RU" sz="2800" spc="-5" dirty="0">
                <a:latin typeface="Times New Roman"/>
                <a:cs typeface="Times New Roman"/>
              </a:rPr>
              <a:t>обеспечение</a:t>
            </a:r>
            <a:r>
              <a:rPr lang="ru-RU" sz="2800" spc="-40" dirty="0">
                <a:latin typeface="Times New Roman"/>
                <a:cs typeface="Times New Roman"/>
              </a:rPr>
              <a:t> </a:t>
            </a:r>
            <a:r>
              <a:rPr lang="ru-RU" sz="2800" spc="-20" dirty="0">
                <a:latin typeface="Times New Roman"/>
                <a:cs typeface="Times New Roman"/>
              </a:rPr>
              <a:t>задач</a:t>
            </a:r>
            <a:r>
              <a:rPr lang="ru-RU" sz="2800" spc="-40" dirty="0">
                <a:latin typeface="Times New Roman"/>
                <a:cs typeface="Times New Roman"/>
              </a:rPr>
              <a:t> </a:t>
            </a:r>
            <a:r>
              <a:rPr lang="ru-RU" sz="2800" dirty="0" smtClean="0">
                <a:latin typeface="Times New Roman"/>
                <a:cs typeface="Times New Roman"/>
              </a:rPr>
              <a:t>и</a:t>
            </a:r>
          </a:p>
          <a:p>
            <a:pPr marL="471170" marR="5080" indent="-459105">
              <a:lnSpc>
                <a:spcPct val="100000"/>
              </a:lnSpc>
              <a:spcBef>
                <a:spcPts val="100"/>
              </a:spcBef>
            </a:pPr>
            <a:r>
              <a:rPr lang="ru-RU" sz="2800" spc="-10" dirty="0" smtClean="0">
                <a:latin typeface="Times New Roman"/>
                <a:cs typeface="Times New Roman"/>
              </a:rPr>
              <a:t>функций </a:t>
            </a:r>
            <a:r>
              <a:rPr lang="ru-RU" sz="2800" spc="-585" dirty="0" smtClean="0">
                <a:latin typeface="Times New Roman"/>
                <a:cs typeface="Times New Roman"/>
              </a:rPr>
              <a:t> </a:t>
            </a:r>
            <a:r>
              <a:rPr lang="ru-RU" sz="2800" dirty="0">
                <a:latin typeface="Times New Roman"/>
                <a:cs typeface="Times New Roman"/>
              </a:rPr>
              <a:t>м</a:t>
            </a:r>
            <a:r>
              <a:rPr lang="ru-RU" sz="2800" spc="65" dirty="0">
                <a:latin typeface="Times New Roman"/>
                <a:cs typeface="Times New Roman"/>
              </a:rPr>
              <a:t>е</a:t>
            </a:r>
            <a:r>
              <a:rPr lang="ru-RU" sz="2800" dirty="0">
                <a:latin typeface="Times New Roman"/>
                <a:cs typeface="Times New Roman"/>
              </a:rPr>
              <a:t>стно</a:t>
            </a:r>
            <a:r>
              <a:rPr lang="ru-RU" sz="2800" spc="-65" dirty="0">
                <a:latin typeface="Times New Roman"/>
                <a:cs typeface="Times New Roman"/>
              </a:rPr>
              <a:t>г</a:t>
            </a:r>
            <a:r>
              <a:rPr lang="ru-RU" sz="2800" dirty="0">
                <a:latin typeface="Times New Roman"/>
                <a:cs typeface="Times New Roman"/>
              </a:rPr>
              <a:t>о</a:t>
            </a:r>
          </a:p>
          <a:p>
            <a:pPr>
              <a:lnSpc>
                <a:spcPct val="100000"/>
              </a:lnSpc>
            </a:pPr>
            <a:r>
              <a:rPr lang="ru-RU" sz="2800" spc="-10" dirty="0">
                <a:latin typeface="Times New Roman"/>
                <a:cs typeface="Times New Roman"/>
              </a:rPr>
              <a:t>самоуправления</a:t>
            </a:r>
            <a:endParaRPr lang="ru-RU"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9042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72262" y="826769"/>
            <a:ext cx="0" cy="914400"/>
          </a:xfrm>
          <a:custGeom>
            <a:avLst/>
            <a:gdLst/>
            <a:ahLst/>
            <a:cxnLst/>
            <a:rect l="l" t="t" r="r" b="b"/>
            <a:pathLst>
              <a:path h="914400">
                <a:moveTo>
                  <a:pt x="0" y="914400"/>
                </a:moveTo>
                <a:lnTo>
                  <a:pt x="0" y="0"/>
                </a:lnTo>
              </a:path>
            </a:pathLst>
          </a:custGeom>
          <a:ln w="19812">
            <a:solidFill>
              <a:srgbClr val="1CAD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6254"/>
            <a:ext cx="9144000" cy="5486400"/>
          </a:xfrm>
          <a:prstGeom prst="rect">
            <a:avLst/>
          </a:prstGeom>
        </p:spPr>
      </p:pic>
      <p:graphicFrame>
        <p:nvGraphicFramePr>
          <p:cNvPr id="45" name="Таблица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147367"/>
              </p:ext>
            </p:extLst>
          </p:nvPr>
        </p:nvGraphicFramePr>
        <p:xfrm>
          <a:off x="0" y="-1"/>
          <a:ext cx="9144000" cy="8267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563335897"/>
                    </a:ext>
                  </a:extLst>
                </a:gridCol>
              </a:tblGrid>
              <a:tr h="826769"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БЮДЖЕТНЫЙ ПРОЦЕСС</a:t>
                      </a:r>
                      <a:endParaRPr lang="ru-RU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9734662"/>
                  </a:ext>
                </a:extLst>
              </a:tr>
            </a:tbl>
          </a:graphicData>
        </a:graphic>
      </p:graphicFrame>
      <p:graphicFrame>
        <p:nvGraphicFramePr>
          <p:cNvPr id="46" name="Таблица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651870"/>
              </p:ext>
            </p:extLst>
          </p:nvPr>
        </p:nvGraphicFramePr>
        <p:xfrm>
          <a:off x="0" y="826768"/>
          <a:ext cx="914400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467823512"/>
                    </a:ext>
                  </a:extLst>
                </a:gridCol>
              </a:tblGrid>
              <a:tr h="1154432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Представляет собой деятельность органов местного самоуправления по</a:t>
                      </a:r>
                    </a:p>
                    <a:p>
                      <a:r>
                        <a:rPr lang="ru-RU" sz="1800" dirty="0" smtClean="0"/>
                        <a:t>составлению и рассмотрению проекта бюджета, утверждению и исполнению  бюджета, внешней проверке, рассмотрению и составлению отчета об  исполнении бюджета и его утверждению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698861"/>
                  </a:ext>
                </a:extLst>
              </a:tr>
            </a:tbl>
          </a:graphicData>
        </a:graphic>
      </p:graphicFrame>
      <p:graphicFrame>
        <p:nvGraphicFramePr>
          <p:cNvPr id="47" name="Таблица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404558"/>
              </p:ext>
            </p:extLst>
          </p:nvPr>
        </p:nvGraphicFramePr>
        <p:xfrm>
          <a:off x="0" y="2300654"/>
          <a:ext cx="9144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3291269196"/>
                    </a:ext>
                  </a:extLst>
                </a:gridCol>
              </a:tblGrid>
              <a:tr h="36634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spc="-35" dirty="0" smtClean="0">
                          <a:latin typeface="Times New Roman"/>
                          <a:cs typeface="Times New Roman"/>
                        </a:rPr>
                        <a:t>ЭТАПЫ</a:t>
                      </a:r>
                      <a:r>
                        <a:rPr lang="ru-RU" sz="2400" spc="-2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2400" spc="-40" dirty="0" smtClean="0">
                          <a:latin typeface="Times New Roman"/>
                          <a:cs typeface="Times New Roman"/>
                        </a:rPr>
                        <a:t>БЮДЖЕТНОГО</a:t>
                      </a:r>
                      <a:r>
                        <a:rPr lang="ru-RU" sz="2400" spc="-2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2400" spc="-20" dirty="0" smtClean="0">
                          <a:latin typeface="Times New Roman"/>
                          <a:cs typeface="Times New Roman"/>
                        </a:rPr>
                        <a:t>ПРОЦЕССА</a:t>
                      </a:r>
                      <a:endParaRPr lang="ru-RU" sz="2400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accen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9105663"/>
                  </a:ext>
                </a:extLst>
              </a:tr>
            </a:tbl>
          </a:graphicData>
        </a:graphic>
      </p:graphicFrame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7303703"/>
              </p:ext>
            </p:extLst>
          </p:nvPr>
        </p:nvGraphicFramePr>
        <p:xfrm>
          <a:off x="76200" y="2913777"/>
          <a:ext cx="6096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3078451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1.Р</a:t>
                      </a:r>
                      <a:r>
                        <a:rPr lang="ru-RU" sz="2000" spc="-1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аз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lang="ru-RU" sz="2000" spc="-1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б</a:t>
                      </a:r>
                      <a:r>
                        <a:rPr lang="ru-RU" sz="2000" spc="-2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lang="ru-RU" sz="2000" spc="-2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а  проекта </a:t>
                      </a:r>
                      <a:r>
                        <a:rPr lang="ru-RU" sz="2000" spc="5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2000" spc="-15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бюджета</a:t>
                      </a:r>
                      <a:endParaRPr lang="ru-RU" sz="2000" dirty="0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chemeClr val="accen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698622"/>
                  </a:ext>
                </a:extLst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734809"/>
              </p:ext>
            </p:extLst>
          </p:nvPr>
        </p:nvGraphicFramePr>
        <p:xfrm>
          <a:off x="228600" y="3444118"/>
          <a:ext cx="6096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270818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ru-RU" sz="2000" spc="-5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</a:t>
                      </a:r>
                      <a:r>
                        <a:rPr lang="ru-RU" sz="2000" spc="-1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2000" spc="5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ru-RU" sz="2000" spc="-15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2000" spc="-5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рение  </a:t>
                      </a:r>
                      <a:r>
                        <a:rPr lang="ru-RU" sz="2000" spc="-5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r>
                        <a:rPr lang="ru-RU" sz="2000" spc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</a:t>
                      </a:r>
                      <a:r>
                        <a:rPr lang="ru-RU" sz="2000" spc="-1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юджета</a:t>
                      </a:r>
                      <a:endParaRPr lang="ru-RU" sz="2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323339"/>
                  </a:ext>
                </a:extLst>
              </a:tr>
            </a:tbl>
          </a:graphicData>
        </a:graphic>
      </p:graphicFrame>
      <p:graphicFrame>
        <p:nvGraphicFramePr>
          <p:cNvPr id="50" name="Таблица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0079263"/>
              </p:ext>
            </p:extLst>
          </p:nvPr>
        </p:nvGraphicFramePr>
        <p:xfrm>
          <a:off x="581054" y="3976368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9955241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635" algn="l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lang="ru-RU" sz="1800" spc="-5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ru-RU" sz="1800" spc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spc="-1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Публичные</a:t>
                      </a:r>
                      <a:r>
                        <a:rPr lang="ru-RU" sz="1800" spc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spc="-5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слушания</a:t>
                      </a:r>
                      <a:endParaRPr lang="ru-RU" sz="1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681068"/>
                  </a:ext>
                </a:extLst>
              </a:tr>
            </a:tbl>
          </a:graphicData>
        </a:graphic>
      </p:graphicFrame>
      <p:graphicFrame>
        <p:nvGraphicFramePr>
          <p:cNvPr id="51" name="Таблица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692911"/>
              </p:ext>
            </p:extLst>
          </p:nvPr>
        </p:nvGraphicFramePr>
        <p:xfrm>
          <a:off x="2921977" y="4780635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39831828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spc="-1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r>
                        <a:rPr lang="ru-RU" sz="1800" spc="-5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</a:t>
                      </a:r>
                      <a:r>
                        <a:rPr lang="ru-RU" sz="1800" spc="-1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lang="ru-RU" sz="1800" spc="-2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r>
                        <a:rPr lang="ru-RU" sz="1800" spc="-2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ение  </a:t>
                      </a:r>
                      <a:r>
                        <a:rPr lang="ru-RU" sz="1800" spc="-5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spc="-1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</a:t>
                      </a:r>
                      <a:endParaRPr lang="ru-RU" sz="1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54162"/>
                  </a:ext>
                </a:extLst>
              </a:tr>
            </a:tbl>
          </a:graphicData>
        </a:graphic>
      </p:graphicFrame>
      <p:graphicFrame>
        <p:nvGraphicFramePr>
          <p:cNvPr id="52" name="Таблица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631395"/>
              </p:ext>
            </p:extLst>
          </p:nvPr>
        </p:nvGraphicFramePr>
        <p:xfrm>
          <a:off x="2667000" y="5317097"/>
          <a:ext cx="6096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3313262795"/>
                    </a:ext>
                  </a:extLst>
                </a:gridCol>
              </a:tblGrid>
              <a:tr h="35139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lang="ru-RU" sz="1800" spc="-5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lang="ru-RU" sz="1800" spc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spc="-5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800" spc="-15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1800" spc="-5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ru-RU" sz="1800" spc="-35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800" spc="-1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лнение  </a:t>
                      </a:r>
                      <a:r>
                        <a:rPr lang="ru-RU" sz="1800" spc="-2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</a:t>
                      </a:r>
                      <a:endParaRPr lang="ru-RU" sz="1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940525"/>
                  </a:ext>
                </a:extLst>
              </a:tr>
            </a:tbl>
          </a:graphicData>
        </a:graphic>
      </p:graphicFrame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932874"/>
              </p:ext>
            </p:extLst>
          </p:nvPr>
        </p:nvGraphicFramePr>
        <p:xfrm>
          <a:off x="1828800" y="5853016"/>
          <a:ext cx="6705600" cy="4286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05600">
                  <a:extLst>
                    <a:ext uri="{9D8B030D-6E8A-4147-A177-3AD203B41FA5}">
                      <a16:colId xmlns:a16="http://schemas.microsoft.com/office/drawing/2014/main" val="985213725"/>
                    </a:ext>
                  </a:extLst>
                </a:gridCol>
              </a:tblGrid>
              <a:tr h="42864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spc="-5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Рассмотрение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</a:t>
                      </a:r>
                      <a:r>
                        <a:rPr lang="ru-RU" sz="1800" spc="-6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spc="-5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утверждение </a:t>
                      </a:r>
                      <a:r>
                        <a:rPr lang="ru-RU" sz="1800" spc="-305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spc="-5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отчета</a:t>
                      </a:r>
                      <a:r>
                        <a:rPr lang="ru-RU" sz="1800" spc="-2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spc="-5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</a:t>
                      </a:r>
                      <a:r>
                        <a:rPr lang="ru-RU" sz="1800" spc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</a:t>
                      </a:r>
                      <a:r>
                        <a:rPr lang="ru-RU" sz="1800" spc="-5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сполнении </a:t>
                      </a:r>
                      <a:r>
                        <a:rPr lang="ru-RU" sz="1800" spc="-15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</a:t>
                      </a:r>
                      <a:endParaRPr lang="ru-RU" sz="1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2827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952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9449"/>
            <a:ext cx="9144000" cy="6148551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547394"/>
              </p:ext>
            </p:extLst>
          </p:nvPr>
        </p:nvGraphicFramePr>
        <p:xfrm>
          <a:off x="0" y="0"/>
          <a:ext cx="9144000" cy="7094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552619905"/>
                    </a:ext>
                  </a:extLst>
                </a:gridCol>
              </a:tblGrid>
              <a:tr h="709449">
                <a:tc>
                  <a:txBody>
                    <a:bodyPr/>
                    <a:lstStyle/>
                    <a:p>
                      <a:pPr algn="ctr">
                        <a:lnSpc>
                          <a:spcPts val="3875"/>
                        </a:lnSpc>
                        <a:spcBef>
                          <a:spcPts val="100"/>
                        </a:spcBef>
                      </a:pPr>
                      <a:r>
                        <a:rPr lang="ru-RU" sz="2400" b="1" spc="85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ОСНОВНЫЕ</a:t>
                      </a:r>
                      <a:r>
                        <a:rPr lang="ru-RU" sz="2400" b="1" spc="165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2400" b="1" spc="5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ХАРАКТЕРИСТИКИ</a:t>
                      </a:r>
                      <a:r>
                        <a:rPr lang="ru-RU" sz="2400" b="1" spc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2400" b="1" spc="1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ИСПОЛНЕНИЯ БЮДЖЕТА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1352022"/>
                  </a:ext>
                </a:extLst>
              </a:tr>
            </a:tbl>
          </a:graphicData>
        </a:graphic>
      </p:graphicFrame>
      <p:sp>
        <p:nvSpPr>
          <p:cNvPr id="6" name="Загнутый угол 5"/>
          <p:cNvSpPr/>
          <p:nvPr/>
        </p:nvSpPr>
        <p:spPr>
          <a:xfrm>
            <a:off x="685800" y="1905000"/>
            <a:ext cx="3124200" cy="1981200"/>
          </a:xfrm>
          <a:prstGeom prst="foldedCorner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2025 год</a:t>
            </a:r>
          </a:p>
        </p:txBody>
      </p:sp>
      <p:sp>
        <p:nvSpPr>
          <p:cNvPr id="7" name="Багетная рамка 6"/>
          <p:cNvSpPr/>
          <p:nvPr/>
        </p:nvSpPr>
        <p:spPr>
          <a:xfrm>
            <a:off x="4267200" y="1404244"/>
            <a:ext cx="4229100" cy="2895600"/>
          </a:xfrm>
          <a:prstGeom prst="bevel">
            <a:avLst/>
          </a:prstGeom>
          <a:solidFill>
            <a:schemeClr val="accent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0995">
              <a:lnSpc>
                <a:spcPct val="100000"/>
              </a:lnSpc>
              <a:buSzPct val="95833"/>
              <a:tabLst>
                <a:tab pos="449580" algn="l"/>
              </a:tabLst>
            </a:pPr>
            <a:r>
              <a:rPr lang="ru-RU" spc="-45" dirty="0" smtClean="0">
                <a:latin typeface="Times New Roman"/>
                <a:cs typeface="Times New Roman"/>
              </a:rPr>
              <a:t>Доходы</a:t>
            </a:r>
            <a:r>
              <a:rPr lang="ru-RU" dirty="0" smtClean="0">
                <a:latin typeface="Times New Roman"/>
                <a:cs typeface="Times New Roman"/>
              </a:rPr>
              <a:t> – 144 875 545,61</a:t>
            </a:r>
          </a:p>
          <a:p>
            <a:pPr marL="340995">
              <a:lnSpc>
                <a:spcPct val="100000"/>
              </a:lnSpc>
              <a:buSzPct val="95833"/>
              <a:tabLst>
                <a:tab pos="449580" algn="l"/>
              </a:tabLst>
            </a:pPr>
            <a:r>
              <a:rPr lang="ru-RU" spc="-35" dirty="0" smtClean="0">
                <a:latin typeface="Times New Roman"/>
                <a:cs typeface="Times New Roman"/>
              </a:rPr>
              <a:t>Расходы</a:t>
            </a:r>
            <a:r>
              <a:rPr lang="ru-RU" dirty="0" smtClean="0">
                <a:latin typeface="Times New Roman"/>
                <a:cs typeface="Times New Roman"/>
              </a:rPr>
              <a:t> – 125 703 469,15</a:t>
            </a:r>
          </a:p>
          <a:p>
            <a:pPr marL="340995">
              <a:lnSpc>
                <a:spcPct val="100000"/>
              </a:lnSpc>
              <a:buSzPct val="95833"/>
              <a:tabLst>
                <a:tab pos="449580" algn="l"/>
              </a:tabLst>
            </a:pPr>
            <a:r>
              <a:rPr lang="ru-RU" dirty="0" smtClean="0">
                <a:latin typeface="Times New Roman"/>
                <a:cs typeface="Times New Roman"/>
              </a:rPr>
              <a:t>Профицит </a:t>
            </a:r>
            <a:r>
              <a:rPr lang="ru-RU" dirty="0">
                <a:latin typeface="Times New Roman"/>
                <a:cs typeface="Times New Roman"/>
              </a:rPr>
              <a:t>– </a:t>
            </a:r>
            <a:r>
              <a:rPr lang="ru-RU" dirty="0" smtClean="0">
                <a:latin typeface="Times New Roman"/>
                <a:cs typeface="Times New Roman"/>
              </a:rPr>
              <a:t>19 172 076,46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89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213466"/>
              </p:ext>
            </p:extLst>
          </p:nvPr>
        </p:nvGraphicFramePr>
        <p:xfrm>
          <a:off x="0" y="0"/>
          <a:ext cx="914400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474145092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ru-RU" sz="2800" b="1" spc="4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cs typeface="Times New Roman"/>
                        </a:rPr>
                        <a:t>СТРУКТУРА</a:t>
                      </a:r>
                      <a:r>
                        <a:rPr lang="ru-RU" sz="2800" b="1" spc="229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2800" b="1" spc="2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cs typeface="Times New Roman"/>
                        </a:rPr>
                        <a:t>ДОХОДОВ</a:t>
                      </a:r>
                      <a:r>
                        <a:rPr lang="ru-RU" sz="2800" b="1" spc="19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2800" b="1" spc="35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cs typeface="Times New Roman"/>
                        </a:rPr>
                        <a:t>БЮДЖЕТА</a:t>
                      </a:r>
                      <a:r>
                        <a:rPr lang="ru-RU" sz="2800" b="1" spc="22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2800" b="1" spc="5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lang="ru-RU" sz="2800" b="1" spc="19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2800" b="1" spc="7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cs typeface="Times New Roman"/>
                        </a:rPr>
                        <a:t>2025</a:t>
                      </a:r>
                      <a:r>
                        <a:rPr lang="ru-RU" sz="2800" b="1" spc="19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cs typeface="Times New Roman"/>
                        </a:rPr>
                        <a:t>ГОД</a:t>
                      </a:r>
                      <a:endParaRPr lang="ru-RU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498936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120631"/>
              </p:ext>
            </p:extLst>
          </p:nvPr>
        </p:nvGraphicFramePr>
        <p:xfrm>
          <a:off x="228600" y="1120335"/>
          <a:ext cx="8686800" cy="5098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val="2579852055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34797372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1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658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бюджета - всего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144 875 545,61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tint val="40000"/>
                        <a:alpha val="1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779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налоговые и неналоговые 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78 437 461,15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tint val="40000"/>
                        <a:alpha val="1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114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лиц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6 836 411,93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tint val="40000"/>
                        <a:alpha val="1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432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4 946 868,57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tint val="40000"/>
                        <a:alpha val="1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669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налог</a:t>
                      </a:r>
                      <a:endPara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2 382 065,48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tint val="40000"/>
                        <a:alpha val="1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58059"/>
                  </a:ext>
                </a:extLst>
              </a:tr>
              <a:tr h="921825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19 805 825,80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1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19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и компенсации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затрат государства</a:t>
                      </a:r>
                      <a:endPara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54 000,00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1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341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материальных и нематериальных активов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44 354 930,64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1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942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66 438 084,46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1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1272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233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" y="762000"/>
            <a:ext cx="9153153" cy="609600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049132"/>
              </p:ext>
            </p:extLst>
          </p:nvPr>
        </p:nvGraphicFramePr>
        <p:xfrm>
          <a:off x="8791" y="0"/>
          <a:ext cx="9153153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53153">
                  <a:extLst>
                    <a:ext uri="{9D8B030D-6E8A-4147-A177-3AD203B41FA5}">
                      <a16:colId xmlns:a16="http://schemas.microsoft.com/office/drawing/2014/main" val="3293999103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ru-RU" sz="3600" b="1" spc="7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</a:t>
                      </a:r>
                      <a:r>
                        <a:rPr lang="ru-RU" sz="3600" b="1" spc="185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600" b="1" spc="8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</a:t>
                      </a:r>
                      <a:endParaRPr lang="ru-RU" sz="3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6954538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6532020"/>
              </p:ext>
            </p:extLst>
          </p:nvPr>
        </p:nvGraphicFramePr>
        <p:xfrm>
          <a:off x="241967" y="914400"/>
          <a:ext cx="8686800" cy="44145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24600">
                  <a:extLst>
                    <a:ext uri="{9D8B030D-6E8A-4147-A177-3AD203B41FA5}">
                      <a16:colId xmlns:a16="http://schemas.microsoft.com/office/drawing/2014/main" val="613744720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1550120328"/>
                    </a:ext>
                  </a:extLst>
                </a:gridCol>
              </a:tblGrid>
              <a:tr h="33194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 показателя</a:t>
                      </a:r>
                      <a:endParaRPr lang="ru-RU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2025</a:t>
                      </a:r>
                      <a:endParaRPr lang="ru-RU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149459"/>
                  </a:ext>
                </a:extLst>
              </a:tr>
              <a:tr h="7032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Прочие субсидии бюджетам сельских поселений (на </a:t>
                      </a: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софинансирование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реализации проектов инициативного бюджетирования в  Республике Крым)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1 278 707,43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  <a:lumOff val="5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341231"/>
                  </a:ext>
                </a:extLst>
              </a:tr>
              <a:tr h="4922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сельских поселений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(на благоустройство общественных территорий)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44 972 242,86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  <a:lumOff val="5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615502"/>
                  </a:ext>
                </a:extLst>
              </a:tr>
              <a:tr h="663887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сельских поселений на выполнение передаваемых полномочий субъектов Российской Федерации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(в сфере административной ответственности)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864,00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  <a:lumOff val="5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2271269"/>
                  </a:ext>
                </a:extLst>
              </a:tr>
              <a:tr h="663887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сельских поселений на осуществление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первичного воинского учета органами местного самоуправления поселений, муниципальных и городских округов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45 608,08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  <a:lumOff val="5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561668"/>
                  </a:ext>
                </a:extLst>
              </a:tr>
              <a:tr h="133608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сельских поселений  из бюджетов муниципальных районов на осуществление части полномочий по решению вопросов местного значения в соответствии с заключенными соглашениями и иные межбюджетные трансферты</a:t>
                      </a:r>
                    </a:p>
                    <a:p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6 287 221,06</a:t>
                      </a:r>
                      <a:endParaRPr lang="ru-RU" sz="2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  <a:lumOff val="5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579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90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82000"/>
                <a:lumOff val="18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9448"/>
            <a:ext cx="9144000" cy="6148552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76411"/>
              </p:ext>
            </p:extLst>
          </p:nvPr>
        </p:nvGraphicFramePr>
        <p:xfrm>
          <a:off x="0" y="0"/>
          <a:ext cx="9144000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648965207"/>
                    </a:ext>
                  </a:extLst>
                </a:gridCol>
              </a:tblGrid>
              <a:tr h="70944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расходной части бюджета </a:t>
                      </a:r>
                    </a:p>
                    <a:p>
                      <a:pPr algn="ctr"/>
                      <a:r>
                        <a:rPr lang="ru-RU" sz="2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Песчановского</a:t>
                      </a:r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сельского поселения </a:t>
                      </a:r>
                      <a:b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2025 год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396599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348858"/>
              </p:ext>
            </p:extLst>
          </p:nvPr>
        </p:nvGraphicFramePr>
        <p:xfrm>
          <a:off x="228600" y="1038079"/>
          <a:ext cx="8839202" cy="5607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6842">
                  <a:extLst>
                    <a:ext uri="{9D8B030D-6E8A-4147-A177-3AD203B41FA5}">
                      <a16:colId xmlns:a16="http://schemas.microsoft.com/office/drawing/2014/main" val="3883847579"/>
                    </a:ext>
                  </a:extLst>
                </a:gridCol>
                <a:gridCol w="1550738">
                  <a:extLst>
                    <a:ext uri="{9D8B030D-6E8A-4147-A177-3AD203B41FA5}">
                      <a16:colId xmlns:a16="http://schemas.microsoft.com/office/drawing/2014/main" val="2569550972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2221928401"/>
                    </a:ext>
                  </a:extLst>
                </a:gridCol>
                <a:gridCol w="1938422">
                  <a:extLst>
                    <a:ext uri="{9D8B030D-6E8A-4147-A177-3AD203B41FA5}">
                      <a16:colId xmlns:a16="http://schemas.microsoft.com/office/drawing/2014/main" val="2567707326"/>
                    </a:ext>
                  </a:extLst>
                </a:gridCol>
              </a:tblGrid>
              <a:tr h="64394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Утвержденные бюджетные данные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к утвержденным бюджетным</a:t>
                      </a:r>
                      <a:r>
                        <a:rPr lang="ru-RU" sz="11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данным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391025"/>
                  </a:ext>
                </a:extLst>
              </a:tr>
              <a:tr h="563455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9 659 555,11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9 574 011,19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99,12%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898023"/>
                  </a:ext>
                </a:extLst>
              </a:tr>
              <a:tr h="39359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оборона</a:t>
                      </a:r>
                    </a:p>
                  </a:txBody>
                  <a:tcPr>
                    <a:solidFill>
                      <a:schemeClr val="accent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163 338,00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45 608,08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27,92%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964680"/>
                  </a:ext>
                </a:extLst>
              </a:tr>
              <a:tr h="56345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правоохранительная деятельность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152 270,00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152 270,00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501112"/>
                  </a:ext>
                </a:extLst>
              </a:tr>
              <a:tr h="563455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экономика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7 113 984,28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7 113 984,28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036845"/>
                  </a:ext>
                </a:extLst>
              </a:tr>
              <a:tr h="563455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107 277 785,02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106 158 000,60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98,96%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029639"/>
                  </a:ext>
                </a:extLst>
              </a:tr>
              <a:tr h="563455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 и кинематография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875 000,00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875 000,00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8844707"/>
                  </a:ext>
                </a:extLst>
              </a:tr>
              <a:tr h="250822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526 611,00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526 611,00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036632"/>
                  </a:ext>
                </a:extLst>
              </a:tr>
              <a:tr h="250822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общего характера бюджетам бюджетной системы Российской Федерации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1 257 984,00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1 257 984,00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573773"/>
                  </a:ext>
                </a:extLst>
              </a:tr>
              <a:tr h="56345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  <a:p>
                      <a:pPr algn="l"/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127 026 527,41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125 703 469,15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98,95%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409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988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38000">
              <a:schemeClr val="bg2">
                <a:shade val="96000"/>
                <a:satMod val="120000"/>
                <a:lumMod val="90000"/>
              </a:schemeClr>
            </a:gs>
          </a:gsLst>
          <a:path path="rect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72262" y="826769"/>
            <a:ext cx="0" cy="914400"/>
          </a:xfrm>
          <a:custGeom>
            <a:avLst/>
            <a:gdLst/>
            <a:ahLst/>
            <a:cxnLst/>
            <a:rect l="l" t="t" r="r" b="b"/>
            <a:pathLst>
              <a:path h="914400">
                <a:moveTo>
                  <a:pt x="0" y="914400"/>
                </a:moveTo>
                <a:lnTo>
                  <a:pt x="0" y="0"/>
                </a:lnTo>
              </a:path>
            </a:pathLst>
          </a:custGeom>
          <a:ln w="19812">
            <a:solidFill>
              <a:srgbClr val="1CAD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0148" y="-1115880"/>
            <a:ext cx="8081009" cy="37676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" algn="ctr">
              <a:lnSpc>
                <a:spcPct val="100000"/>
              </a:lnSpc>
              <a:spcBef>
                <a:spcPts val="100"/>
              </a:spcBef>
            </a:pP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</a:t>
            </a:r>
            <a:r>
              <a:rPr sz="2400" spc="-65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ПОЛИТИКА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ctr">
              <a:lnSpc>
                <a:spcPct val="100000"/>
              </a:lnSpc>
              <a:spcBef>
                <a:spcPts val="45"/>
              </a:spcBef>
            </a:pPr>
            <a:r>
              <a:rPr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sz="24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программные </a:t>
            </a:r>
            <a:r>
              <a:rPr sz="240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sz="24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по </a:t>
            </a:r>
            <a:r>
              <a:rPr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предоставлению </a:t>
            </a:r>
            <a:r>
              <a:rPr sz="24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адресной</a:t>
            </a:r>
            <a:r>
              <a:rPr sz="2400" spc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помощи </a:t>
            </a:r>
            <a:r>
              <a:rPr sz="2400" spc="-43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населению</a:t>
            </a:r>
            <a:r>
              <a:rPr sz="24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Песчановского</a:t>
            </a:r>
            <a:r>
              <a:rPr sz="24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</a:t>
            </a:r>
            <a:r>
              <a:rPr sz="24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поселения»</a:t>
            </a:r>
            <a:r>
              <a:rPr sz="2400" spc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526 611,00 </a:t>
            </a:r>
            <a:r>
              <a:rPr lang="ru-RU" sz="1600" spc="-2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2400" spc="-2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spc="-2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66800" y="2819400"/>
            <a:ext cx="6096000" cy="1219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600200" y="2857500"/>
            <a:ext cx="52789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Адресная помощь населению Песчановского сельского поселения </a:t>
            </a:r>
          </a:p>
          <a:p>
            <a:pPr algn="ctr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9718" cy="609600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986149"/>
              </p:ext>
            </p:extLst>
          </p:nvPr>
        </p:nvGraphicFramePr>
        <p:xfrm>
          <a:off x="0" y="0"/>
          <a:ext cx="9149718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9718">
                  <a:extLst>
                    <a:ext uri="{9D8B030D-6E8A-4147-A177-3AD203B41FA5}">
                      <a16:colId xmlns:a16="http://schemas.microsoft.com/office/drawing/2014/main" val="210059755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ru-RU" sz="4000" b="1" spc="-1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</a:t>
                      </a:r>
                      <a:r>
                        <a:rPr lang="ru-RU" sz="4000" b="1" spc="25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4000" b="1" spc="-2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ЭКОНОМИКА</a:t>
                      </a:r>
                      <a:endParaRPr lang="ru-RU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3684933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111432"/>
              </p:ext>
            </p:extLst>
          </p:nvPr>
        </p:nvGraphicFramePr>
        <p:xfrm>
          <a:off x="152400" y="1143000"/>
          <a:ext cx="632460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24600">
                  <a:extLst>
                    <a:ext uri="{9D8B030D-6E8A-4147-A177-3AD203B41FA5}">
                      <a16:colId xmlns:a16="http://schemas.microsoft.com/office/drawing/2014/main" val="4077038828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земельными ресурсами и обеспечение обслуживания,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содержания и распоряжения объектами муниципальной собственности муниципального образования – 1 182 547,35 рублей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alpha val="1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166538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946881"/>
              </p:ext>
            </p:extLst>
          </p:nvPr>
        </p:nvGraphicFramePr>
        <p:xfrm>
          <a:off x="1447800" y="5029200"/>
          <a:ext cx="754380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43800">
                  <a:extLst>
                    <a:ext uri="{9D8B030D-6E8A-4147-A177-3AD203B41FA5}">
                      <a16:colId xmlns:a16="http://schemas.microsoft.com/office/drawing/2014/main" val="3451803781"/>
                    </a:ext>
                  </a:extLst>
                </a:gridCol>
              </a:tblGrid>
              <a:tr h="14630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дорожной деятельности на территории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Песчановского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сельского поселения – 6 244 524,93 рублей</a:t>
                      </a:r>
                    </a:p>
                    <a:p>
                      <a:endParaRPr lang="ru-RU" dirty="0"/>
                    </a:p>
                  </a:txBody>
                  <a:tcPr anchor="ctr">
                    <a:solidFill>
                      <a:schemeClr val="accent1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6097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152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1671</TotalTime>
  <Words>937</Words>
  <Application>Microsoft Office PowerPoint</Application>
  <PresentationFormat>Экран (4:3)</PresentationFormat>
  <Paragraphs>203</Paragraphs>
  <Slides>16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Arial MT</vt:lpstr>
      <vt:lpstr>Calibri</vt:lpstr>
      <vt:lpstr>Century Gothic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СОЦИАЛЬНАЯ ПОЛИТИКА « Не программные расходы на обеспечение по предоставлению адресной помощи  населению Песчановского сельского поселения» 526 611,00 РУБ </vt:lpstr>
      <vt:lpstr>Презентация PowerPoint</vt:lpstr>
      <vt:lpstr>Презентация PowerPoint</vt:lpstr>
      <vt:lpstr>Презентация PowerPoint</vt:lpstr>
      <vt:lpstr>Презентация PowerPoint</vt:lpstr>
      <vt:lpstr>НАЦИОНАЛЬНАЯ БЕЗОПАСНОСТЬ И ПРАВООХРАНИТЕЛЬНАЯ ДЕЯТЕЛЬНОСТЬ</vt:lpstr>
      <vt:lpstr>Презентация PowerPoint</vt:lpstr>
      <vt:lpstr>                    Способы участия граждан в общественном обсуждении исполнения бюджета Песчановского сельского поселения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     МУНИЦИПАЛЬНОГО ОБРАЗОВАНИЯ   ПЕСЧАНОВСКОЕ СЕЛЬСКОЕ   ПОСЕЛЕНИЕ БАХЧИСАРАЙСКОГО   РАЙОНА РЕСПУБЛИКИ КРЫМ      на 2019 год и плановый период 2020-2021 годов</dc:title>
  <dc:creator>User</dc:creator>
  <cp:lastModifiedBy>PZ</cp:lastModifiedBy>
  <cp:revision>192</cp:revision>
  <dcterms:created xsi:type="dcterms:W3CDTF">2023-05-15T13:19:24Z</dcterms:created>
  <dcterms:modified xsi:type="dcterms:W3CDTF">2026-02-05T10:27:04Z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2022-05-19T00:00:00Z</vt:filetime>
  </property>
  <property fmtid="{D5CDD505-2E9C-101B-9397-08002B2CF9AE}" pid="3" name="Creator">
    <vt:lpwstr>ABBYY FineReader 14</vt:lpwstr>
  </property>
  <property fmtid="{D5CDD505-2E9C-101B-9397-08002B2CF9AE}" pid="4" name="LastSaved">
    <vt:filetime>2023-05-15T00:00:00Z</vt:filetime>
  </property>
</Properties>
</file>