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67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34587" autoAdjust="0"/>
    <p:restoredTop sz="86437" autoAdjust="0"/>
  </p:normalViewPr>
  <p:slideViewPr>
    <p:cSldViewPr>
      <p:cViewPr varScale="1">
        <p:scale>
          <a:sx n="115" d="100"/>
          <a:sy n="115" d="100"/>
        </p:scale>
        <p:origin x="220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3678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50C6-F80A-4079-961F-87BB6881E0B5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AD99-B39C-4E4F-8457-366DBDCEE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66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50C6-F80A-4079-961F-87BB6881E0B5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AD99-B39C-4E4F-8457-366DBDCEE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41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50C6-F80A-4079-961F-87BB6881E0B5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AD99-B39C-4E4F-8457-366DBDCEE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984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50C6-F80A-4079-961F-87BB6881E0B5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AD99-B39C-4E4F-8457-366DBDCEE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889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50C6-F80A-4079-961F-87BB6881E0B5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AD99-B39C-4E4F-8457-366DBDCEE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549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50C6-F80A-4079-961F-87BB6881E0B5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AD99-B39C-4E4F-8457-366DBDCEE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073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50C6-F80A-4079-961F-87BB6881E0B5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AD99-B39C-4E4F-8457-366DBDCEEB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80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50C6-F80A-4079-961F-87BB6881E0B5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AD99-B39C-4E4F-8457-366DBDCEE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323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50C6-F80A-4079-961F-87BB6881E0B5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AD99-B39C-4E4F-8457-366DBDCEE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272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50C6-F80A-4079-961F-87BB6881E0B5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AD99-B39C-4E4F-8457-366DBDCEE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594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C5650C6-F80A-4079-961F-87BB6881E0B5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AD99-B39C-4E4F-8457-366DBDCEE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92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C5650C6-F80A-4079-961F-87BB6881E0B5}" type="datetimeFigureOut">
              <a:rPr lang="ru-RU" smtClean="0"/>
              <a:pPr/>
              <a:t>06.02.2026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6D9AD99-B39C-4E4F-8457-366DBDCEE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39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45"/>
            <a:ext cx="9168341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0" y="188640"/>
            <a:ext cx="8394920" cy="1457070"/>
          </a:xfrm>
          <a:prstGeom prst="rect">
            <a:avLst/>
          </a:prstGeom>
        </p:spPr>
      </p:pic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043608" y="4149080"/>
            <a:ext cx="7272808" cy="2376264"/>
          </a:xfrm>
        </p:spPr>
        <p:txBody>
          <a:bodyPr>
            <a:noAutofit/>
          </a:bodyPr>
          <a:lstStyle/>
          <a:p>
            <a:r>
              <a:rPr lang="ru-RU" sz="3600" dirty="0" smtClean="0"/>
              <a:t>Муниципального образования </a:t>
            </a:r>
            <a:r>
              <a:rPr lang="ru-RU" sz="3600" dirty="0" err="1" smtClean="0"/>
              <a:t>Песчановское</a:t>
            </a:r>
            <a:r>
              <a:rPr lang="ru-RU" sz="3600" dirty="0" smtClean="0"/>
              <a:t> сельское поселение Бахчисарайского района Республики Крым</a:t>
            </a:r>
            <a:endParaRPr lang="ru-RU" sz="3600" dirty="0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" y="1556792"/>
            <a:ext cx="9136008" cy="5301208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661024"/>
              </p:ext>
            </p:extLst>
          </p:nvPr>
        </p:nvGraphicFramePr>
        <p:xfrm>
          <a:off x="-5124" y="0"/>
          <a:ext cx="9149123" cy="836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9123">
                  <a:extLst>
                    <a:ext uri="{9D8B030D-6E8A-4147-A177-3AD203B41FA5}">
                      <a16:colId xmlns:a16="http://schemas.microsoft.com/office/drawing/2014/main" val="3401354035"/>
                    </a:ext>
                  </a:extLst>
                </a:gridCol>
              </a:tblGrid>
              <a:tr h="83671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Структура расходов бюджета по главным распорядителям </a:t>
                      </a:r>
                    </a:p>
                    <a:p>
                      <a:pPr algn="ctr"/>
                      <a:r>
                        <a:rPr lang="ru-RU" sz="2400" dirty="0" smtClean="0"/>
                        <a:t>бюджетных средств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7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726452"/>
              </p:ext>
            </p:extLst>
          </p:nvPr>
        </p:nvGraphicFramePr>
        <p:xfrm>
          <a:off x="-1" y="764704"/>
          <a:ext cx="91440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1961">
                  <a:extLst>
                    <a:ext uri="{9D8B030D-6E8A-4147-A177-3AD203B41FA5}">
                      <a16:colId xmlns:a16="http://schemas.microsoft.com/office/drawing/2014/main" val="82520965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85523310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402303077"/>
                    </a:ext>
                  </a:extLst>
                </a:gridCol>
                <a:gridCol w="1691679">
                  <a:extLst>
                    <a:ext uri="{9D8B030D-6E8A-4147-A177-3AD203B41FA5}">
                      <a16:colId xmlns:a16="http://schemas.microsoft.com/office/drawing/2014/main" val="1330711786"/>
                    </a:ext>
                  </a:extLst>
                </a:gridCol>
              </a:tblGrid>
              <a:tr h="339401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Наименование главного распорядителя бюджетных средств</a:t>
                      </a:r>
                      <a:endParaRPr lang="ru-RU" dirty="0"/>
                    </a:p>
                  </a:txBody>
                  <a:tcPr>
                    <a:solidFill>
                      <a:srgbClr val="00B0F0">
                        <a:alpha val="38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Объем средств,</a:t>
                      </a:r>
                      <a:r>
                        <a:rPr lang="ru-RU" baseline="0" dirty="0" smtClean="0"/>
                        <a:t> руб.</a:t>
                      </a:r>
                      <a:endParaRPr lang="ru-RU" dirty="0"/>
                    </a:p>
                  </a:txBody>
                  <a:tcPr>
                    <a:solidFill>
                      <a:srgbClr val="00B0F0">
                        <a:alpha val="38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075452"/>
                  </a:ext>
                </a:extLst>
              </a:tr>
              <a:tr h="3449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2026</a:t>
                      </a:r>
                      <a:endParaRPr lang="ru-RU" dirty="0"/>
                    </a:p>
                  </a:txBody>
                  <a:tcPr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2027</a:t>
                      </a:r>
                      <a:endParaRPr lang="ru-RU" dirty="0"/>
                    </a:p>
                  </a:txBody>
                  <a:tcPr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2028</a:t>
                      </a:r>
                      <a:endParaRPr lang="ru-RU" dirty="0"/>
                    </a:p>
                  </a:txBody>
                  <a:tcPr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78932"/>
                  </a:ext>
                </a:extLst>
              </a:tr>
              <a:tr h="84850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Администрация Песчановского</a:t>
                      </a:r>
                      <a:r>
                        <a:rPr lang="ru-RU" b="1" baseline="0" dirty="0" smtClean="0"/>
                        <a:t> сельского поселения Бахчисарайского района Республики Крым</a:t>
                      </a:r>
                      <a:endParaRPr lang="ru-RU" b="1" dirty="0"/>
                    </a:p>
                  </a:txBody>
                  <a:tcPr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37 161 801,93</a:t>
                      </a:r>
                      <a:endParaRPr lang="ru-RU" b="1" dirty="0"/>
                    </a:p>
                  </a:txBody>
                  <a:tcPr anchor="ctr"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40 461 893,00</a:t>
                      </a:r>
                      <a:endParaRPr lang="ru-RU" b="1" dirty="0"/>
                    </a:p>
                  </a:txBody>
                  <a:tcPr anchor="ctr"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 40 152 729,00</a:t>
                      </a:r>
                      <a:endParaRPr lang="ru-RU" b="1" dirty="0"/>
                    </a:p>
                  </a:txBody>
                  <a:tcPr anchor="ctr"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45632"/>
                  </a:ext>
                </a:extLst>
              </a:tr>
              <a:tr h="22628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ИТОГО:</a:t>
                      </a:r>
                      <a:endParaRPr lang="ru-RU" b="1" dirty="0"/>
                    </a:p>
                  </a:txBody>
                  <a:tcPr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37 161 801,93</a:t>
                      </a:r>
                    </a:p>
                  </a:txBody>
                  <a:tcPr anchor="ctr"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40 461 893,00</a:t>
                      </a:r>
                    </a:p>
                  </a:txBody>
                  <a:tcPr anchor="ctr"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 40 152 729,00</a:t>
                      </a:r>
                      <a:endParaRPr lang="ru-RU" b="1" dirty="0"/>
                    </a:p>
                  </a:txBody>
                  <a:tcPr anchor="ctr"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552495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924944"/>
            <a:ext cx="3528392" cy="34008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302" y="4186187"/>
            <a:ext cx="4499992" cy="262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05233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500034" y="428604"/>
            <a:ext cx="8001056" cy="928694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участия граждан </a:t>
            </a:r>
          </a:p>
          <a:p>
            <a:pPr algn="ctr"/>
            <a:r>
              <a:rPr lang="ru-RU" dirty="0" smtClean="0"/>
              <a:t>в общественном обсуждении проекта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57158" y="1643050"/>
          <a:ext cx="8501122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01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869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Проект бюджета Песчановского сельского поселения Бахчисарайского района Республики Крым на очередной финансовый</a:t>
                      </a:r>
                      <a:r>
                        <a:rPr lang="ru-RU" baseline="0" dirty="0" smtClean="0"/>
                        <a:t> год и плановый период:</a:t>
                      </a:r>
                    </a:p>
                    <a:p>
                      <a:pPr algn="ctr"/>
                      <a:r>
                        <a:rPr lang="ru-RU" baseline="0" dirty="0" smtClean="0"/>
                        <a:t> </a:t>
                      </a:r>
                    </a:p>
                    <a:p>
                      <a:pPr algn="ctr"/>
                      <a:r>
                        <a:rPr lang="ru-RU" baseline="0" dirty="0" smtClean="0"/>
                        <a:t>Выносится на публичные слушания в сроки, определенные бюджетным законодательством Российской Федерации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106089"/>
            <a:ext cx="4293760" cy="2866085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508072"/>
              </p:ext>
            </p:extLst>
          </p:nvPr>
        </p:nvGraphicFramePr>
        <p:xfrm>
          <a:off x="395536" y="332656"/>
          <a:ext cx="8352928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2928">
                  <a:extLst>
                    <a:ext uri="{9D8B030D-6E8A-4147-A177-3AD203B41FA5}">
                      <a16:colId xmlns:a16="http://schemas.microsoft.com/office/drawing/2014/main" val="28096694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Бюджет для граждан подготовлен Администрацией 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</a:rPr>
                        <a:t>Песчановского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 сельского поселения Бахчисарайского района Республики Крым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54279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498525"/>
              </p:ext>
            </p:extLst>
          </p:nvPr>
        </p:nvGraphicFramePr>
        <p:xfrm>
          <a:off x="1524000" y="1397000"/>
          <a:ext cx="6096000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3709101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Информацию о бюджете можно получить на официальном сайте </a:t>
                      </a:r>
                    </a:p>
                    <a:p>
                      <a:pPr algn="ctr"/>
                      <a:r>
                        <a:rPr lang="ru-RU" dirty="0" err="1" smtClean="0"/>
                        <a:t>Песчановского</a:t>
                      </a:r>
                      <a:r>
                        <a:rPr lang="ru-RU" dirty="0" smtClean="0"/>
                        <a:t> сельского поселения </a:t>
                      </a:r>
                    </a:p>
                    <a:p>
                      <a:pPr algn="ctr"/>
                      <a:r>
                        <a:rPr lang="ru-RU" dirty="0" smtClean="0"/>
                        <a:t>Бахчисарайского района </a:t>
                      </a:r>
                    </a:p>
                    <a:p>
                      <a:pPr algn="ctr"/>
                      <a:r>
                        <a:rPr lang="ru-RU" dirty="0" smtClean="0"/>
                        <a:t>Республики Крым  </a:t>
                      </a:r>
                    </a:p>
                    <a:p>
                      <a:pPr algn="ctr"/>
                      <a:r>
                        <a:rPr lang="ru-RU" dirty="0" smtClean="0"/>
                        <a:t>по адресу </a:t>
                      </a:r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https://peschanovskoe-adm.ru/</a:t>
                      </a:r>
                      <a:endParaRPr lang="ru-RU" sz="28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ru-RU" dirty="0" smtClean="0"/>
                    </a:p>
                  </a:txBody>
                  <a:tcPr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64566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466826"/>
              </p:ext>
            </p:extLst>
          </p:nvPr>
        </p:nvGraphicFramePr>
        <p:xfrm>
          <a:off x="1491070" y="4581128"/>
          <a:ext cx="6096000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469322400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!!! СПАСИБО</a:t>
                      </a:r>
                      <a:r>
                        <a:rPr lang="ru-RU" sz="3200" baseline="0" dirty="0" smtClean="0"/>
                        <a:t> ЗА ВНИМАНИЕ !!!</a:t>
                      </a:r>
                      <a:endParaRPr lang="ru-RU" sz="3200" dirty="0"/>
                    </a:p>
                  </a:txBody>
                  <a:tcPr anchor="ctr">
                    <a:solidFill>
                      <a:srgbClr val="00B0F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691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30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0534" y="1725289"/>
            <a:ext cx="3288024" cy="704087"/>
          </a:xfrm>
        </p:spPr>
        <p:txBody>
          <a:bodyPr>
            <a:normAutofit fontScale="77500" lnSpcReduction="20000"/>
          </a:bodyPr>
          <a:lstStyle/>
          <a:p>
            <a:r>
              <a:rPr lang="ru-RU" sz="3200" dirty="0" smtClean="0"/>
              <a:t>Доходы бюджета</a:t>
            </a:r>
            <a:endParaRPr lang="ru-RU" sz="32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214282" y="2514601"/>
            <a:ext cx="4500594" cy="198596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109220">
              <a:buNone/>
            </a:pPr>
            <a:r>
              <a:rPr lang="ru-RU" sz="2400" spc="150" dirty="0" smtClean="0"/>
              <a:t>Поступающие в бюджет безвозмездные денежные средства. </a:t>
            </a:r>
          </a:p>
          <a:p>
            <a:pPr marL="109220">
              <a:buNone/>
            </a:pPr>
            <a:r>
              <a:rPr lang="ru-RU" sz="2400" spc="150" dirty="0" smtClean="0"/>
              <a:t>Доходы бюджета делятся на две части:</a:t>
            </a:r>
          </a:p>
          <a:p>
            <a:pPr marL="109220">
              <a:buNone/>
            </a:pPr>
            <a:endParaRPr lang="ru-RU" sz="2400" spc="150" dirty="0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53737" y="2514601"/>
            <a:ext cx="3251655" cy="32254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Это денежные средства, направленные на финансовое обеспечение задач и функций местного самоуправления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4714876" y="1702415"/>
            <a:ext cx="3290516" cy="704087"/>
          </a:xfrm>
        </p:spPr>
        <p:txBody>
          <a:bodyPr>
            <a:normAutofit fontScale="77500" lnSpcReduction="20000"/>
          </a:bodyPr>
          <a:lstStyle/>
          <a:p>
            <a:r>
              <a:rPr lang="ru-RU" sz="3200" dirty="0" smtClean="0"/>
              <a:t>Расходы бюджета</a:t>
            </a:r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dirty="0" smtClean="0"/>
              <a:t>Структура </a:t>
            </a:r>
            <a:r>
              <a:rPr lang="ru-RU" sz="6000" dirty="0" smtClean="0"/>
              <a:t>бюджета</a:t>
            </a:r>
            <a:endParaRPr lang="ru-RU" sz="6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969733"/>
            <a:ext cx="1785950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Налоговые поступления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43808" y="4960712"/>
            <a:ext cx="1785950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Неналоговые поступления</a:t>
            </a:r>
            <a:endParaRPr lang="ru-RU" dirty="0"/>
          </a:p>
        </p:txBody>
      </p:sp>
      <p:cxnSp>
        <p:nvCxnSpPr>
          <p:cNvPr id="8" name="Прямая со стрелкой 7"/>
          <p:cNvCxnSpPr>
            <a:stCxn id="5" idx="2"/>
          </p:cNvCxnSpPr>
          <p:nvPr/>
        </p:nvCxnSpPr>
        <p:spPr>
          <a:xfrm>
            <a:off x="2464579" y="4500570"/>
            <a:ext cx="1171317" cy="3685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1216503" y="4500570"/>
            <a:ext cx="1248076" cy="3685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1998" y="332656"/>
            <a:ext cx="7772400" cy="933828"/>
          </a:xfrm>
        </p:spPr>
        <p:txBody>
          <a:bodyPr/>
          <a:lstStyle/>
          <a:p>
            <a:pPr algn="ctr"/>
            <a:r>
              <a:rPr lang="ru-RU" dirty="0" smtClean="0"/>
              <a:t>Бюджетный процесс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7" y="1750504"/>
            <a:ext cx="9153330" cy="51074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1750504"/>
            <a:ext cx="48965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Представляет собой деятельность органов местного самоуправления по составлению и рассмотрению проекта бюджета и его исполнению, а также рассмотрению и составлению отчета об исполнении бюджета и его утверждению.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24648"/>
          </a:xfrm>
        </p:spPr>
        <p:txBody>
          <a:bodyPr>
            <a:normAutofit/>
          </a:bodyPr>
          <a:lstStyle/>
          <a:p>
            <a:r>
              <a:rPr lang="ru-RU" b="1" dirty="0" smtClean="0"/>
              <a:t>Этапы бюджетного процесса</a:t>
            </a:r>
            <a:endParaRPr lang="ru-RU" b="1" dirty="0"/>
          </a:p>
        </p:txBody>
      </p:sp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571472" y="2428868"/>
            <a:ext cx="1714512" cy="928694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Разработка проекта бюджета</a:t>
            </a:r>
            <a:endParaRPr lang="ru-RU" dirty="0"/>
          </a:p>
        </p:txBody>
      </p:sp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2571736" y="2428868"/>
            <a:ext cx="1857388" cy="928694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Рассмотрение проекта бюджета</a:t>
            </a:r>
            <a:endParaRPr lang="ru-RU" dirty="0"/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4643438" y="2428868"/>
            <a:ext cx="1857388" cy="928694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Публичные слушания</a:t>
            </a:r>
            <a:endParaRPr lang="ru-RU" dirty="0"/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6715140" y="2428868"/>
            <a:ext cx="1857388" cy="928694"/>
          </a:xfrm>
          <a:prstGeom prst="snip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Утверждение проекта бюджета</a:t>
            </a:r>
            <a:endParaRPr lang="ru-RU" dirty="0"/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1142976" y="4643446"/>
            <a:ext cx="2643206" cy="1285884"/>
          </a:xfrm>
          <a:prstGeom prst="snip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Исполнение бюджета</a:t>
            </a:r>
            <a:endParaRPr lang="ru-RU" dirty="0"/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5500694" y="4643446"/>
            <a:ext cx="2643206" cy="1285884"/>
          </a:xfrm>
          <a:prstGeom prst="snip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Рассмотрение и утверждение отчета об исполнении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00166" y="1714488"/>
            <a:ext cx="5500726" cy="3571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Бюджетный период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000232" y="3929066"/>
            <a:ext cx="5429288" cy="3571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Бюджетный год</a:t>
            </a:r>
            <a:endParaRPr lang="ru-RU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142976" y="2214554"/>
            <a:ext cx="650085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1035819" y="2321711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6" idx="3"/>
          </p:cNvCxnSpPr>
          <p:nvPr/>
        </p:nvCxnSpPr>
        <p:spPr>
          <a:xfrm rot="5400000">
            <a:off x="7536677" y="2321711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5" idx="3"/>
          </p:cNvCxnSpPr>
          <p:nvPr/>
        </p:nvCxnSpPr>
        <p:spPr>
          <a:xfrm rot="5400000">
            <a:off x="5464975" y="2321711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4" idx="3"/>
          </p:cNvCxnSpPr>
          <p:nvPr/>
        </p:nvCxnSpPr>
        <p:spPr>
          <a:xfrm rot="5400000">
            <a:off x="3393273" y="2321711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5400000">
            <a:off x="5464975" y="4464851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5400000">
            <a:off x="3250397" y="4464851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5400000" flipH="1" flipV="1">
            <a:off x="4214810" y="2143116"/>
            <a:ext cx="14287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44624"/>
            <a:ext cx="8234362" cy="145554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На чем основывается проект бюджета  Песчановского сельского поселения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 Бахчисарайского района 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Республики Крым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428596" y="1643050"/>
            <a:ext cx="8305800" cy="114300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Проект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бюджета муниципального образования Песчановское сельское поселение Бахчисарайского района составляется и утверждается на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2026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год и плановый период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2027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и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2028 годов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42844" y="3000372"/>
            <a:ext cx="9001156" cy="3571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Составление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проекта местного бюджета основывается на: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1785918" y="3929066"/>
            <a:ext cx="2714644" cy="2286016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Основных направлениях бюджетной и налоговой политики Песчановского сельского поселения Бахчисарайского района Республики Крым</a:t>
            </a:r>
            <a:endParaRPr lang="ru-RU" sz="1600" dirty="0"/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0" y="3929066"/>
            <a:ext cx="1714512" cy="2286016"/>
          </a:xfrm>
          <a:prstGeom prst="flowChartAlternate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Послании Президента Российской Федерации</a:t>
            </a:r>
            <a:endParaRPr lang="ru-RU" dirty="0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4572000" y="3929066"/>
            <a:ext cx="2286016" cy="2286016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Прогнозе социально-экономического развития Песчановского сельского поселения</a:t>
            </a:r>
            <a:endParaRPr lang="ru-RU" dirty="0"/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6929454" y="3929066"/>
            <a:ext cx="2214546" cy="2286016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Муниципальных программах Песчановского Сельского поселения </a:t>
            </a:r>
            <a:endParaRPr lang="ru-RU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2857488" y="3357562"/>
            <a:ext cx="428628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714348" y="3357562"/>
            <a:ext cx="428628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5429256" y="3357562"/>
            <a:ext cx="428628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7786710" y="3357562"/>
            <a:ext cx="428628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561975"/>
            <a:ext cx="8782050" cy="5734050"/>
          </a:xfrm>
          <a:prstGeom prst="rect">
            <a:avLst/>
          </a:prstGeom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514364"/>
              </p:ext>
            </p:extLst>
          </p:nvPr>
        </p:nvGraphicFramePr>
        <p:xfrm>
          <a:off x="323528" y="1412776"/>
          <a:ext cx="8496944" cy="4104455"/>
        </p:xfrm>
        <a:graphic>
          <a:graphicData uri="http://schemas.openxmlformats.org/drawingml/2006/table">
            <a:tbl>
              <a:tblPr firstRow="1" bandRow="1">
                <a:effectLst>
                  <a:reflection stA="45000" endPos="0" dist="50800" dir="5400000" sy="-100000" algn="bl" rotWithShape="0"/>
                </a:effectLst>
                <a:tableStyleId>{2D5ABB26-0587-4C30-8999-92F81FD0307C}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67803749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131339641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527974083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35364490"/>
                    </a:ext>
                  </a:extLst>
                </a:gridCol>
              </a:tblGrid>
              <a:tr h="5855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 </a:t>
                      </a:r>
                      <a:r>
                        <a:rPr lang="ru-RU" sz="18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2026, </a:t>
                      </a:r>
                      <a:endParaRPr lang="ru-RU" sz="1800" b="1" kern="5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8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рублях 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 </a:t>
                      </a:r>
                      <a:r>
                        <a:rPr lang="ru-RU" sz="18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2027, </a:t>
                      </a:r>
                      <a:endParaRPr lang="ru-RU" sz="1800" b="1" kern="5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8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рублях 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 </a:t>
                      </a:r>
                      <a:r>
                        <a:rPr lang="ru-RU" sz="18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2028, </a:t>
                      </a:r>
                      <a:endParaRPr lang="ru-RU" sz="1800" b="1" kern="5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8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рублях 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690390"/>
                  </a:ext>
                </a:extLst>
              </a:tr>
              <a:tr h="395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 всего: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37 161 801,93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40 461 893,00</a:t>
                      </a:r>
                      <a:endParaRPr lang="ru-RU" sz="11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40 152 729,00</a:t>
                      </a:r>
                      <a:endParaRPr lang="ru-RU" sz="11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190209"/>
                  </a:ext>
                </a:extLst>
              </a:tr>
              <a:tr h="13500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Налоговые и неналоговые доходы </a:t>
                      </a:r>
                      <a:endParaRPr lang="ru-RU" sz="1800" b="1" kern="5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1" kern="5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них:</a:t>
                      </a:r>
                      <a:endParaRPr lang="ru-RU" sz="1100" b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35 664 502,00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37 703 080,00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39 825 069,00</a:t>
                      </a:r>
                      <a:endParaRPr lang="ru-RU" sz="11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088056"/>
                  </a:ext>
                </a:extLst>
              </a:tr>
              <a:tr h="395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13 775 042,00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14 938 180,00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16 149 409,00 </a:t>
                      </a:r>
                      <a:endParaRPr lang="ru-RU" sz="11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058411"/>
                  </a:ext>
                </a:extLst>
              </a:tr>
              <a:tr h="395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21 889 460,00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22 764 900,00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23 675 660,00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831700"/>
                  </a:ext>
                </a:extLst>
              </a:tr>
              <a:tr h="5855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5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1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1 497 299,93</a:t>
                      </a:r>
                      <a:endParaRPr lang="ru-RU" sz="11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2 758 813,00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327 660,00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171794"/>
                  </a:ext>
                </a:extLst>
              </a:tr>
              <a:tr h="395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5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всего:</a:t>
                      </a:r>
                      <a:endParaRPr lang="ru-RU" sz="11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37 161 801,93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40 461 893,00</a:t>
                      </a:r>
                      <a:endParaRPr lang="ru-RU" sz="11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40 152 729,00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6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622755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378591"/>
              </p:ext>
            </p:extLst>
          </p:nvPr>
        </p:nvGraphicFramePr>
        <p:xfrm>
          <a:off x="1524000" y="794068"/>
          <a:ext cx="6096000" cy="5791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3626557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kern="1200" dirty="0" smtClean="0">
                          <a:solidFill>
                            <a:schemeClr val="bg1"/>
                          </a:solidFill>
                          <a:effectLst/>
                        </a:rPr>
                        <a:t>Основные параметры бюджета </a:t>
                      </a:r>
                      <a:endParaRPr lang="ru-RU" sz="3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20315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2" y="1137561"/>
            <a:ext cx="9152702" cy="57204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21" y="1671"/>
            <a:ext cx="9173123" cy="1267089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493042"/>
              </p:ext>
            </p:extLst>
          </p:nvPr>
        </p:nvGraphicFramePr>
        <p:xfrm>
          <a:off x="173652" y="1224472"/>
          <a:ext cx="8784976" cy="5546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126819422"/>
                    </a:ext>
                  </a:extLst>
                </a:gridCol>
                <a:gridCol w="1836204">
                  <a:extLst>
                    <a:ext uri="{9D8B030D-6E8A-4147-A177-3AD203B41FA5}">
                      <a16:colId xmlns:a16="http://schemas.microsoft.com/office/drawing/2014/main" val="3067181769"/>
                    </a:ext>
                  </a:extLst>
                </a:gridCol>
                <a:gridCol w="2178242">
                  <a:extLst>
                    <a:ext uri="{9D8B030D-6E8A-4147-A177-3AD203B41FA5}">
                      <a16:colId xmlns:a16="http://schemas.microsoft.com/office/drawing/2014/main" val="2166142244"/>
                    </a:ext>
                  </a:extLst>
                </a:gridCol>
                <a:gridCol w="2178242">
                  <a:extLst>
                    <a:ext uri="{9D8B030D-6E8A-4147-A177-3AD203B41FA5}">
                      <a16:colId xmlns:a16="http://schemas.microsoft.com/office/drawing/2014/main" val="3638047409"/>
                    </a:ext>
                  </a:extLst>
                </a:gridCol>
              </a:tblGrid>
              <a:tr h="3882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, руб.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,  руб.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 ,  руб.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solidFill>
                      <a:schemeClr val="tx1"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197651"/>
                  </a:ext>
                </a:extLst>
              </a:tr>
              <a:tr h="3882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поступления-Всего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1 497 299,93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2 758 813,00</a:t>
                      </a:r>
                      <a:endParaRPr lang="ru-RU" sz="16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327 660,00</a:t>
                      </a:r>
                      <a:endParaRPr lang="ru-RU" sz="16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solidFill>
                      <a:schemeClr val="tx1"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651964"/>
                  </a:ext>
                </a:extLst>
              </a:tr>
              <a:tr h="12963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сельских поселений на реализацию мероприятий по социально-экономическому развитию Республики Крым и города федерального значения Севастополя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2 500 000,00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192118"/>
                  </a:ext>
                </a:extLst>
              </a:tr>
              <a:tr h="6603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выполнение передаваемых полномочий в сфере административной ответственности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858,00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858,00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858,00</a:t>
                      </a:r>
                      <a:endParaRPr lang="ru-RU" sz="16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739809"/>
                  </a:ext>
                </a:extLst>
              </a:tr>
              <a:tr h="3882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ВУС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231 866,00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257 955,00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326 802,00</a:t>
                      </a:r>
                      <a:endParaRPr lang="ru-RU" sz="16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317827"/>
                  </a:ext>
                </a:extLst>
              </a:tr>
              <a:tr h="17750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сельских поселений из бюджетов муниципальных районов на осуществление части полномочий по решению вопросов местного значения в соответствии с заключенными соглашениями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1 264 575,93</a:t>
                      </a:r>
                      <a:endParaRPr lang="ru-RU" sz="16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454339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роцесс 4"/>
          <p:cNvSpPr/>
          <p:nvPr/>
        </p:nvSpPr>
        <p:spPr>
          <a:xfrm>
            <a:off x="0" y="0"/>
            <a:ext cx="9144000" cy="822308"/>
          </a:xfrm>
          <a:prstGeom prst="flowChartProces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Общая структура и динамика расходов бюджета муниципального образования </a:t>
            </a:r>
            <a:r>
              <a:rPr lang="ru-RU" b="1" dirty="0" err="1"/>
              <a:t>Песчановское</a:t>
            </a:r>
            <a:r>
              <a:rPr lang="ru-RU" b="1" dirty="0"/>
              <a:t> сельское поселение по разделам классификации расходов за счет средств местного </a:t>
            </a:r>
            <a:r>
              <a:rPr lang="ru-RU" b="1" dirty="0" smtClean="0"/>
              <a:t>бюджета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38" y="822308"/>
            <a:ext cx="9156751" cy="6087229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3572"/>
              </p:ext>
            </p:extLst>
          </p:nvPr>
        </p:nvGraphicFramePr>
        <p:xfrm>
          <a:off x="323528" y="871019"/>
          <a:ext cx="8496943" cy="5982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849">
                  <a:extLst>
                    <a:ext uri="{9D8B030D-6E8A-4147-A177-3AD203B41FA5}">
                      <a16:colId xmlns:a16="http://schemas.microsoft.com/office/drawing/2014/main" val="1761953080"/>
                    </a:ext>
                  </a:extLst>
                </a:gridCol>
                <a:gridCol w="1213849">
                  <a:extLst>
                    <a:ext uri="{9D8B030D-6E8A-4147-A177-3AD203B41FA5}">
                      <a16:colId xmlns:a16="http://schemas.microsoft.com/office/drawing/2014/main" val="2630948287"/>
                    </a:ext>
                  </a:extLst>
                </a:gridCol>
                <a:gridCol w="1213849">
                  <a:extLst>
                    <a:ext uri="{9D8B030D-6E8A-4147-A177-3AD203B41FA5}">
                      <a16:colId xmlns:a16="http://schemas.microsoft.com/office/drawing/2014/main" val="335313874"/>
                    </a:ext>
                  </a:extLst>
                </a:gridCol>
                <a:gridCol w="1213849">
                  <a:extLst>
                    <a:ext uri="{9D8B030D-6E8A-4147-A177-3AD203B41FA5}">
                      <a16:colId xmlns:a16="http://schemas.microsoft.com/office/drawing/2014/main" val="137104420"/>
                    </a:ext>
                  </a:extLst>
                </a:gridCol>
                <a:gridCol w="1213849">
                  <a:extLst>
                    <a:ext uri="{9D8B030D-6E8A-4147-A177-3AD203B41FA5}">
                      <a16:colId xmlns:a16="http://schemas.microsoft.com/office/drawing/2014/main" val="1891252538"/>
                    </a:ext>
                  </a:extLst>
                </a:gridCol>
                <a:gridCol w="1213849">
                  <a:extLst>
                    <a:ext uri="{9D8B030D-6E8A-4147-A177-3AD203B41FA5}">
                      <a16:colId xmlns:a16="http://schemas.microsoft.com/office/drawing/2014/main" val="810884108"/>
                    </a:ext>
                  </a:extLst>
                </a:gridCol>
                <a:gridCol w="1213849">
                  <a:extLst>
                    <a:ext uri="{9D8B030D-6E8A-4147-A177-3AD203B41FA5}">
                      <a16:colId xmlns:a16="http://schemas.microsoft.com/office/drawing/2014/main" val="1732576220"/>
                    </a:ext>
                  </a:extLst>
                </a:gridCol>
              </a:tblGrid>
              <a:tr h="362862">
                <a:tc rowSpan="2"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2026 год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2027 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2028 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120387"/>
                  </a:ext>
                </a:extLst>
              </a:tr>
              <a:tr h="30238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 (рублей)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к общему объему расходов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 (рублей)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к общему объему расходов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 (рублей)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к общему объему расходов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733445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470282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37 161 801,93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40 461 893,00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40 152 729,00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63420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348525"/>
                  </a:ext>
                </a:extLst>
              </a:tr>
              <a:tr h="3023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9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10 123 853,70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10 124 153,70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10 124 468,70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206712"/>
                  </a:ext>
                </a:extLst>
              </a:tr>
              <a:tr h="3023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9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231 866,00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257 955,00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326 802,00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797449"/>
                  </a:ext>
                </a:extLst>
              </a:tr>
              <a:tr h="6047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 </a:t>
                      </a:r>
                      <a:endParaRPr lang="ru-RU" sz="9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100 000,00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100 000,00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100 000,00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704420"/>
                  </a:ext>
                </a:extLst>
              </a:tr>
              <a:tr h="6047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9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4 462 836,93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78973"/>
                  </a:ext>
                </a:extLst>
              </a:tr>
              <a:tr h="3023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9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549 000,00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549 000,00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549 000,00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954775"/>
                  </a:ext>
                </a:extLst>
              </a:tr>
              <a:tr h="4535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9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19 022 650,30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51,2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27 588 207,30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26 161 204,85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41830"/>
                  </a:ext>
                </a:extLst>
              </a:tr>
              <a:tr h="3023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9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500 000,00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500 000,00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500 000,00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371261"/>
                  </a:ext>
                </a:extLst>
              </a:tr>
              <a:tr h="3023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9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400 000,00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400 000,00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400 000,00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792422"/>
                  </a:ext>
                </a:extLst>
              </a:tr>
              <a:tr h="755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 общего характера (Субсидии)</a:t>
                      </a:r>
                      <a:endParaRPr lang="ru-RU" sz="9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1 771 595,00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4877"/>
                  </a:ext>
                </a:extLst>
              </a:tr>
              <a:tr h="4535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942 577,00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1 991 253,45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47790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4294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Параметры финансового обеспечения реализации муниципальных программ Песчановского сельского поселения в 2026-2028 годах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942"/>
            <a:ext cx="9144000" cy="611576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289941"/>
              </p:ext>
            </p:extLst>
          </p:nvPr>
        </p:nvGraphicFramePr>
        <p:xfrm>
          <a:off x="0" y="642943"/>
          <a:ext cx="9144002" cy="612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7744">
                  <a:extLst>
                    <a:ext uri="{9D8B030D-6E8A-4147-A177-3AD203B41FA5}">
                      <a16:colId xmlns:a16="http://schemas.microsoft.com/office/drawing/2014/main" val="291399917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23195695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595652104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65237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03777946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125408360"/>
                    </a:ext>
                  </a:extLst>
                </a:gridCol>
                <a:gridCol w="899594">
                  <a:extLst>
                    <a:ext uri="{9D8B030D-6E8A-4147-A177-3AD203B41FA5}">
                      <a16:colId xmlns:a16="http://schemas.microsoft.com/office/drawing/2014/main" val="3101600193"/>
                    </a:ext>
                  </a:extLst>
                </a:gridCol>
              </a:tblGrid>
              <a:tr h="301717">
                <a:tc rowSpan="2"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2026 год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2027 год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2028 год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450813"/>
                  </a:ext>
                </a:extLst>
              </a:tr>
              <a:tr h="17354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Структура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Структура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Структура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68228"/>
                  </a:ext>
                </a:extLst>
              </a:tr>
              <a:tr h="407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реализацию муниципальных </a:t>
                      </a:r>
                      <a:r>
                        <a:rPr lang="ru-RU" sz="105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34 422 829,93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92,6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38 525 550,00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95,1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37 098 547,55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97,2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13001"/>
                  </a:ext>
                </a:extLst>
              </a:tr>
              <a:tr h="8146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"Повышение эффективности деятельности органов местного самоуправления </a:t>
                      </a:r>
                      <a:r>
                        <a:rPr lang="ru-RU" sz="105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Песчановского</a:t>
                      </a: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сельского поселения</a:t>
                      </a:r>
                    </a:p>
                  </a:txBody>
                  <a:tcPr marL="6350" marR="6350" marT="0" marB="0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4 354 355,00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4 221 044,40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10,7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4 212 946,40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283104"/>
                  </a:ext>
                </a:extLst>
              </a:tr>
              <a:tr h="474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"Организация деятельности МКУ "АХЦ "Песчаное"</a:t>
                      </a:r>
                    </a:p>
                  </a:txBody>
                  <a:tcPr marL="6350" marR="6350" marT="0" marB="0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5 333 987,70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14,4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5  467 298,30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5 575 396,30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14,6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563248"/>
                  </a:ext>
                </a:extLst>
              </a:tr>
              <a:tr h="6788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"Благоустройство территории "</a:t>
                      </a:r>
                      <a:r>
                        <a:rPr lang="ru-RU" sz="105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Песчановского</a:t>
                      </a: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сельского поселения"</a:t>
                      </a:r>
                    </a:p>
                  </a:txBody>
                  <a:tcPr marL="6350" marR="6350" marT="0" marB="0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19 022 650,30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51,2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27  588 207,30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26 161 204,85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68,6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340924"/>
                  </a:ext>
                </a:extLst>
              </a:tr>
              <a:tr h="5576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культуры на территории </a:t>
                      </a:r>
                      <a:r>
                        <a:rPr lang="ru-RU" sz="105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Песчановского</a:t>
                      </a: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сельского поселения"</a:t>
                      </a:r>
                    </a:p>
                  </a:txBody>
                  <a:tcPr marL="6350" marR="6350" marT="0" marB="0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500 000,00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500 000,00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500 000,00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444510"/>
                  </a:ext>
                </a:extLst>
              </a:tr>
              <a:tr h="6788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«Обеспечение </a:t>
                      </a: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дорожной деятельности на территории </a:t>
                      </a:r>
                      <a:r>
                        <a:rPr lang="ru-RU" sz="105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Песчановского</a:t>
                      </a: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сельского </a:t>
                      </a:r>
                      <a:r>
                        <a:rPr lang="ru-RU" sz="105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поселения»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4 462 836,93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112803"/>
                  </a:ext>
                </a:extLst>
              </a:tr>
              <a:tr h="1086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899160" algn="l"/>
                        </a:tabLst>
                      </a:pPr>
                      <a:r>
                        <a:rPr lang="ru-RU" sz="105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«Управление </a:t>
                      </a: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муниципальным имуществом и земельными ресурсами муниципального образования </a:t>
                      </a:r>
                      <a:r>
                        <a:rPr lang="ru-RU" sz="105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Песчановское</a:t>
                      </a: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</a:t>
                      </a:r>
                      <a:r>
                        <a:rPr lang="ru-RU" sz="105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поселение»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749  000,00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749  000,00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649  000,00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867707"/>
                  </a:ext>
                </a:extLst>
              </a:tr>
              <a:tr h="407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непрограммную деятельность</a:t>
                      </a:r>
                    </a:p>
                  </a:txBody>
                  <a:tcPr marL="6350" marR="6350" marT="0" marB="0" anchor="b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2 738 972,00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993 766,00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1 062 928,00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837445"/>
                  </a:ext>
                </a:extLst>
              </a:tr>
              <a:tr h="263374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</a:p>
                  </a:txBody>
                  <a:tcPr marL="6350" marR="6350" marT="0" marB="0" anchor="b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942 577,00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1 991 253,45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744726"/>
                  </a:ext>
                </a:extLst>
              </a:tr>
              <a:tr h="2715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расходы бюджета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37 161 801,93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40 461 893,00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40 152 729,00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50" marR="6350" marT="0" marB="0" anchor="ctr">
                    <a:solidFill>
                      <a:schemeClr val="tx1">
                        <a:lumMod val="50000"/>
                        <a:lumOff val="5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21648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460</TotalTime>
  <Words>784</Words>
  <Application>Microsoft Office PowerPoint</Application>
  <PresentationFormat>Экран (4:3)</PresentationFormat>
  <Paragraphs>297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Corbel</vt:lpstr>
      <vt:lpstr>Gill Sans MT</vt:lpstr>
      <vt:lpstr>Times New Roman</vt:lpstr>
      <vt:lpstr>Parcel</vt:lpstr>
      <vt:lpstr>Презентация PowerPoint</vt:lpstr>
      <vt:lpstr>Структура бюджета</vt:lpstr>
      <vt:lpstr>Бюджетный процесс</vt:lpstr>
      <vt:lpstr>Этапы бюджетного процесса</vt:lpstr>
      <vt:lpstr>На чем основывается проект бюджета  Песчановского сельского поселения  Бахчисарайского района  Республики Крым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Структура бюджета для граждан на 2025 год</dc:title>
  <dc:creator>User</dc:creator>
  <cp:lastModifiedBy>PZ</cp:lastModifiedBy>
  <cp:revision>63</cp:revision>
  <dcterms:created xsi:type="dcterms:W3CDTF">2025-01-30T05:59:15Z</dcterms:created>
  <dcterms:modified xsi:type="dcterms:W3CDTF">2026-02-06T05:40:30Z</dcterms:modified>
</cp:coreProperties>
</file>